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8" r:id="rId2"/>
    <p:sldId id="256" r:id="rId3"/>
    <p:sldId id="260"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08"/>
    <p:restoredTop sz="96327"/>
  </p:normalViewPr>
  <p:slideViewPr>
    <p:cSldViewPr snapToGrid="0" snapToObjects="1">
      <p:cViewPr varScale="1">
        <p:scale>
          <a:sx n="173" d="100"/>
          <a:sy n="173" d="100"/>
        </p:scale>
        <p:origin x="105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DE9B8AB-EAC9-214E-9AA3-5A8E7839675A}" type="datetimeFigureOut">
              <a:rPr lang="en-US" smtClean="0"/>
              <a:t>2/16/21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AA822-EEF6-3947-BD16-F4202B7A8F9A}" type="slidenum">
              <a:rPr lang="en-US" smtClean="0"/>
              <a:t>‹#›</a:t>
            </a:fld>
            <a:endParaRPr lang="en-US"/>
          </a:p>
        </p:txBody>
      </p:sp>
    </p:spTree>
    <p:extLst>
      <p:ext uri="{BB962C8B-B14F-4D97-AF65-F5344CB8AC3E}">
        <p14:creationId xmlns:p14="http://schemas.microsoft.com/office/powerpoint/2010/main" val="1330693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E9B8AB-EAC9-214E-9AA3-5A8E7839675A}" type="datetimeFigureOut">
              <a:rPr lang="en-US" smtClean="0"/>
              <a:t>2/16/21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AA822-EEF6-3947-BD16-F4202B7A8F9A}" type="slidenum">
              <a:rPr lang="en-US" smtClean="0"/>
              <a:t>‹#›</a:t>
            </a:fld>
            <a:endParaRPr lang="en-US"/>
          </a:p>
        </p:txBody>
      </p:sp>
    </p:spTree>
    <p:extLst>
      <p:ext uri="{BB962C8B-B14F-4D97-AF65-F5344CB8AC3E}">
        <p14:creationId xmlns:p14="http://schemas.microsoft.com/office/powerpoint/2010/main" val="3447726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E9B8AB-EAC9-214E-9AA3-5A8E7839675A}" type="datetimeFigureOut">
              <a:rPr lang="en-US" smtClean="0"/>
              <a:t>2/16/21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AA822-EEF6-3947-BD16-F4202B7A8F9A}" type="slidenum">
              <a:rPr lang="en-US" smtClean="0"/>
              <a:t>‹#›</a:t>
            </a:fld>
            <a:endParaRPr lang="en-US"/>
          </a:p>
        </p:txBody>
      </p:sp>
    </p:spTree>
    <p:extLst>
      <p:ext uri="{BB962C8B-B14F-4D97-AF65-F5344CB8AC3E}">
        <p14:creationId xmlns:p14="http://schemas.microsoft.com/office/powerpoint/2010/main" val="2538667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E9B8AB-EAC9-214E-9AA3-5A8E7839675A}" type="datetimeFigureOut">
              <a:rPr lang="en-US" smtClean="0"/>
              <a:t>2/16/21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AA822-EEF6-3947-BD16-F4202B7A8F9A}" type="slidenum">
              <a:rPr lang="en-US" smtClean="0"/>
              <a:t>‹#›</a:t>
            </a:fld>
            <a:endParaRPr lang="en-US"/>
          </a:p>
        </p:txBody>
      </p:sp>
    </p:spTree>
    <p:extLst>
      <p:ext uri="{BB962C8B-B14F-4D97-AF65-F5344CB8AC3E}">
        <p14:creationId xmlns:p14="http://schemas.microsoft.com/office/powerpoint/2010/main" val="2304909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E9B8AB-EAC9-214E-9AA3-5A8E7839675A}" type="datetimeFigureOut">
              <a:rPr lang="en-US" smtClean="0"/>
              <a:t>2/16/21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AA822-EEF6-3947-BD16-F4202B7A8F9A}" type="slidenum">
              <a:rPr lang="en-US" smtClean="0"/>
              <a:t>‹#›</a:t>
            </a:fld>
            <a:endParaRPr lang="en-US"/>
          </a:p>
        </p:txBody>
      </p:sp>
    </p:spTree>
    <p:extLst>
      <p:ext uri="{BB962C8B-B14F-4D97-AF65-F5344CB8AC3E}">
        <p14:creationId xmlns:p14="http://schemas.microsoft.com/office/powerpoint/2010/main" val="3922898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DE9B8AB-EAC9-214E-9AA3-5A8E7839675A}" type="datetimeFigureOut">
              <a:rPr lang="en-US" smtClean="0"/>
              <a:t>2/16/21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7AA822-EEF6-3947-BD16-F4202B7A8F9A}" type="slidenum">
              <a:rPr lang="en-US" smtClean="0"/>
              <a:t>‹#›</a:t>
            </a:fld>
            <a:endParaRPr lang="en-US"/>
          </a:p>
        </p:txBody>
      </p:sp>
    </p:spTree>
    <p:extLst>
      <p:ext uri="{BB962C8B-B14F-4D97-AF65-F5344CB8AC3E}">
        <p14:creationId xmlns:p14="http://schemas.microsoft.com/office/powerpoint/2010/main" val="4294795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DE9B8AB-EAC9-214E-9AA3-5A8E7839675A}" type="datetimeFigureOut">
              <a:rPr lang="en-US" smtClean="0"/>
              <a:t>2/16/21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7AA822-EEF6-3947-BD16-F4202B7A8F9A}" type="slidenum">
              <a:rPr lang="en-US" smtClean="0"/>
              <a:t>‹#›</a:t>
            </a:fld>
            <a:endParaRPr lang="en-US"/>
          </a:p>
        </p:txBody>
      </p:sp>
    </p:spTree>
    <p:extLst>
      <p:ext uri="{BB962C8B-B14F-4D97-AF65-F5344CB8AC3E}">
        <p14:creationId xmlns:p14="http://schemas.microsoft.com/office/powerpoint/2010/main" val="861052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DE9B8AB-EAC9-214E-9AA3-5A8E7839675A}" type="datetimeFigureOut">
              <a:rPr lang="en-US" smtClean="0"/>
              <a:t>2/16/21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7AA822-EEF6-3947-BD16-F4202B7A8F9A}" type="slidenum">
              <a:rPr lang="en-US" smtClean="0"/>
              <a:t>‹#›</a:t>
            </a:fld>
            <a:endParaRPr lang="en-US"/>
          </a:p>
        </p:txBody>
      </p:sp>
    </p:spTree>
    <p:extLst>
      <p:ext uri="{BB962C8B-B14F-4D97-AF65-F5344CB8AC3E}">
        <p14:creationId xmlns:p14="http://schemas.microsoft.com/office/powerpoint/2010/main" val="4185961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E9B8AB-EAC9-214E-9AA3-5A8E7839675A}" type="datetimeFigureOut">
              <a:rPr lang="en-US" smtClean="0"/>
              <a:t>2/16/21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D7AA822-EEF6-3947-BD16-F4202B7A8F9A}" type="slidenum">
              <a:rPr lang="en-US" smtClean="0"/>
              <a:t>‹#›</a:t>
            </a:fld>
            <a:endParaRPr lang="en-US"/>
          </a:p>
        </p:txBody>
      </p:sp>
    </p:spTree>
    <p:extLst>
      <p:ext uri="{BB962C8B-B14F-4D97-AF65-F5344CB8AC3E}">
        <p14:creationId xmlns:p14="http://schemas.microsoft.com/office/powerpoint/2010/main" val="3619567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ADE9B8AB-EAC9-214E-9AA3-5A8E7839675A}" type="datetimeFigureOut">
              <a:rPr lang="en-US" smtClean="0"/>
              <a:t>2/16/21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7AA822-EEF6-3947-BD16-F4202B7A8F9A}" type="slidenum">
              <a:rPr lang="en-US" smtClean="0"/>
              <a:t>‹#›</a:t>
            </a:fld>
            <a:endParaRPr lang="en-US"/>
          </a:p>
        </p:txBody>
      </p:sp>
    </p:spTree>
    <p:extLst>
      <p:ext uri="{BB962C8B-B14F-4D97-AF65-F5344CB8AC3E}">
        <p14:creationId xmlns:p14="http://schemas.microsoft.com/office/powerpoint/2010/main" val="696366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ADE9B8AB-EAC9-214E-9AA3-5A8E7839675A}" type="datetimeFigureOut">
              <a:rPr lang="en-US" smtClean="0"/>
              <a:t>2/16/21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7AA822-EEF6-3947-BD16-F4202B7A8F9A}" type="slidenum">
              <a:rPr lang="en-US" smtClean="0"/>
              <a:t>‹#›</a:t>
            </a:fld>
            <a:endParaRPr lang="en-US"/>
          </a:p>
        </p:txBody>
      </p:sp>
    </p:spTree>
    <p:extLst>
      <p:ext uri="{BB962C8B-B14F-4D97-AF65-F5344CB8AC3E}">
        <p14:creationId xmlns:p14="http://schemas.microsoft.com/office/powerpoint/2010/main" val="3805965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75000"/>
                  </a:schemeClr>
                </a:solidFill>
              </a:defRPr>
            </a:lvl1pPr>
          </a:lstStyle>
          <a:p>
            <a:fld id="{ADE9B8AB-EAC9-214E-9AA3-5A8E7839675A}" type="datetimeFigureOut">
              <a:rPr lang="en-US" smtClean="0"/>
              <a:t>2/16/21</a:t>
            </a:fld>
            <a:endParaRPr lang="en-US"/>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75000"/>
                  </a:schemeClr>
                </a:solidFill>
              </a:defRPr>
            </a:lvl1pPr>
          </a:lstStyle>
          <a:p>
            <a:fld id="{0D7AA822-EEF6-3947-BD16-F4202B7A8F9A}" type="slidenum">
              <a:rPr lang="en-US" smtClean="0"/>
              <a:t>‹#›</a:t>
            </a:fld>
            <a:endParaRPr lang="en-US"/>
          </a:p>
        </p:txBody>
      </p:sp>
    </p:spTree>
    <p:extLst>
      <p:ext uri="{BB962C8B-B14F-4D97-AF65-F5344CB8AC3E}">
        <p14:creationId xmlns:p14="http://schemas.microsoft.com/office/powerpoint/2010/main" val="17209515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4.sv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6.sv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8.sv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0.sv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2.sv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6.sv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8.sv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0.sv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2.sv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34.sv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6.sv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38.sv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2.sv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44.sv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46.sv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48.sv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0.sv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2.sv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54.svg"/><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hyperlink" Target="https://arxiv.org/abs/1905.01842" TargetMode="External"/><Relationship Id="rId2" Type="http://schemas.openxmlformats.org/officeDocument/2006/relationships/hyperlink" Target="https://www.materialssoundmusic.com/copy-of-installations" TargetMode="External"/><Relationship Id="rId1" Type="http://schemas.openxmlformats.org/officeDocument/2006/relationships/slideLayout" Target="../slideLayouts/slideLayout7.xml"/><Relationship Id="rId4" Type="http://schemas.openxmlformats.org/officeDocument/2006/relationships/hyperlink" Target="https://arxiv.org/abs/2006.01033"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www.musicntwrk.com/" TargetMode="External"/><Relationship Id="rId2" Type="http://schemas.openxmlformats.org/officeDocument/2006/relationships/hyperlink" Target="http://www.materialssoundmusic.com/" TargetMode="External"/><Relationship Id="rId1" Type="http://schemas.openxmlformats.org/officeDocument/2006/relationships/slideLayout" Target="../slideLayouts/slideLayout7.xml"/><Relationship Id="rId4" Type="http://schemas.openxmlformats.org/officeDocument/2006/relationships/hyperlink" Target="http://ermes.unt.edu/"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6" Type="http://schemas.openxmlformats.org/officeDocument/2006/relationships/image" Target="../media/image27.png"/><Relationship Id="rId21" Type="http://schemas.openxmlformats.org/officeDocument/2006/relationships/image" Target="../media/image22.svg"/><Relationship Id="rId42" Type="http://schemas.openxmlformats.org/officeDocument/2006/relationships/image" Target="../media/image43.png"/><Relationship Id="rId47" Type="http://schemas.openxmlformats.org/officeDocument/2006/relationships/image" Target="../media/image48.svg"/><Relationship Id="rId63" Type="http://schemas.openxmlformats.org/officeDocument/2006/relationships/image" Target="../media/image64.svg"/><Relationship Id="rId68" Type="http://schemas.openxmlformats.org/officeDocument/2006/relationships/image" Target="../media/image69.png"/><Relationship Id="rId16" Type="http://schemas.openxmlformats.org/officeDocument/2006/relationships/image" Target="../media/image17.png"/><Relationship Id="rId11" Type="http://schemas.openxmlformats.org/officeDocument/2006/relationships/image" Target="../media/image12.svg"/><Relationship Id="rId32" Type="http://schemas.openxmlformats.org/officeDocument/2006/relationships/image" Target="../media/image33.png"/><Relationship Id="rId37" Type="http://schemas.openxmlformats.org/officeDocument/2006/relationships/image" Target="../media/image38.svg"/><Relationship Id="rId53" Type="http://schemas.openxmlformats.org/officeDocument/2006/relationships/image" Target="../media/image54.svg"/><Relationship Id="rId58" Type="http://schemas.openxmlformats.org/officeDocument/2006/relationships/image" Target="../media/image59.png"/><Relationship Id="rId74" Type="http://schemas.openxmlformats.org/officeDocument/2006/relationships/image" Target="../media/image75.png"/><Relationship Id="rId79" Type="http://schemas.openxmlformats.org/officeDocument/2006/relationships/image" Target="../media/image80.svg"/><Relationship Id="rId5" Type="http://schemas.openxmlformats.org/officeDocument/2006/relationships/image" Target="../media/image6.svg"/><Relationship Id="rId61" Type="http://schemas.openxmlformats.org/officeDocument/2006/relationships/image" Target="../media/image62.svg"/><Relationship Id="rId19" Type="http://schemas.openxmlformats.org/officeDocument/2006/relationships/image" Target="../media/image20.sv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svg"/><Relationship Id="rId30" Type="http://schemas.openxmlformats.org/officeDocument/2006/relationships/image" Target="../media/image31.png"/><Relationship Id="rId35" Type="http://schemas.openxmlformats.org/officeDocument/2006/relationships/image" Target="../media/image36.svg"/><Relationship Id="rId43" Type="http://schemas.openxmlformats.org/officeDocument/2006/relationships/image" Target="../media/image44.svg"/><Relationship Id="rId48" Type="http://schemas.openxmlformats.org/officeDocument/2006/relationships/image" Target="../media/image49.png"/><Relationship Id="rId56" Type="http://schemas.openxmlformats.org/officeDocument/2006/relationships/image" Target="../media/image57.png"/><Relationship Id="rId64" Type="http://schemas.openxmlformats.org/officeDocument/2006/relationships/image" Target="../media/image65.png"/><Relationship Id="rId69" Type="http://schemas.openxmlformats.org/officeDocument/2006/relationships/image" Target="../media/image70.svg"/><Relationship Id="rId77" Type="http://schemas.openxmlformats.org/officeDocument/2006/relationships/image" Target="../media/image78.svg"/><Relationship Id="rId8" Type="http://schemas.openxmlformats.org/officeDocument/2006/relationships/image" Target="../media/image9.png"/><Relationship Id="rId51" Type="http://schemas.openxmlformats.org/officeDocument/2006/relationships/image" Target="../media/image52.svg"/><Relationship Id="rId72" Type="http://schemas.openxmlformats.org/officeDocument/2006/relationships/image" Target="../media/image73.png"/><Relationship Id="rId80" Type="http://schemas.openxmlformats.org/officeDocument/2006/relationships/image" Target="../media/image81.png"/><Relationship Id="rId3" Type="http://schemas.openxmlformats.org/officeDocument/2006/relationships/image" Target="../media/image4.svg"/><Relationship Id="rId12" Type="http://schemas.openxmlformats.org/officeDocument/2006/relationships/image" Target="../media/image13.png"/><Relationship Id="rId17" Type="http://schemas.openxmlformats.org/officeDocument/2006/relationships/image" Target="../media/image18.svg"/><Relationship Id="rId25" Type="http://schemas.openxmlformats.org/officeDocument/2006/relationships/image" Target="../media/image26.svg"/><Relationship Id="rId33" Type="http://schemas.openxmlformats.org/officeDocument/2006/relationships/image" Target="../media/image34.svg"/><Relationship Id="rId38" Type="http://schemas.openxmlformats.org/officeDocument/2006/relationships/image" Target="../media/image39.png"/><Relationship Id="rId46" Type="http://schemas.openxmlformats.org/officeDocument/2006/relationships/image" Target="../media/image47.png"/><Relationship Id="rId59" Type="http://schemas.openxmlformats.org/officeDocument/2006/relationships/image" Target="../media/image60.svg"/><Relationship Id="rId67" Type="http://schemas.openxmlformats.org/officeDocument/2006/relationships/image" Target="../media/image68.svg"/><Relationship Id="rId20" Type="http://schemas.openxmlformats.org/officeDocument/2006/relationships/image" Target="../media/image21.png"/><Relationship Id="rId41" Type="http://schemas.openxmlformats.org/officeDocument/2006/relationships/image" Target="../media/image42.svg"/><Relationship Id="rId54" Type="http://schemas.openxmlformats.org/officeDocument/2006/relationships/image" Target="../media/image55.png"/><Relationship Id="rId62" Type="http://schemas.openxmlformats.org/officeDocument/2006/relationships/image" Target="../media/image63.png"/><Relationship Id="rId70" Type="http://schemas.openxmlformats.org/officeDocument/2006/relationships/image" Target="../media/image71.png"/><Relationship Id="rId75" Type="http://schemas.openxmlformats.org/officeDocument/2006/relationships/image" Target="../media/image76.svg"/><Relationship Id="rId1" Type="http://schemas.openxmlformats.org/officeDocument/2006/relationships/slideLayout" Target="../slideLayouts/slideLayout7.xml"/><Relationship Id="rId6" Type="http://schemas.openxmlformats.org/officeDocument/2006/relationships/image" Target="../media/image7.png"/><Relationship Id="rId15" Type="http://schemas.openxmlformats.org/officeDocument/2006/relationships/image" Target="../media/image16.svg"/><Relationship Id="rId23" Type="http://schemas.openxmlformats.org/officeDocument/2006/relationships/image" Target="../media/image24.svg"/><Relationship Id="rId28" Type="http://schemas.openxmlformats.org/officeDocument/2006/relationships/image" Target="../media/image29.png"/><Relationship Id="rId36" Type="http://schemas.openxmlformats.org/officeDocument/2006/relationships/image" Target="../media/image37.png"/><Relationship Id="rId49" Type="http://schemas.openxmlformats.org/officeDocument/2006/relationships/image" Target="../media/image50.svg"/><Relationship Id="rId57" Type="http://schemas.openxmlformats.org/officeDocument/2006/relationships/image" Target="../media/image58.svg"/><Relationship Id="rId10" Type="http://schemas.openxmlformats.org/officeDocument/2006/relationships/image" Target="../media/image11.png"/><Relationship Id="rId31" Type="http://schemas.openxmlformats.org/officeDocument/2006/relationships/image" Target="../media/image32.svg"/><Relationship Id="rId44" Type="http://schemas.openxmlformats.org/officeDocument/2006/relationships/image" Target="../media/image45.png"/><Relationship Id="rId52" Type="http://schemas.openxmlformats.org/officeDocument/2006/relationships/image" Target="../media/image53.png"/><Relationship Id="rId60" Type="http://schemas.openxmlformats.org/officeDocument/2006/relationships/image" Target="../media/image61.png"/><Relationship Id="rId65" Type="http://schemas.openxmlformats.org/officeDocument/2006/relationships/image" Target="../media/image66.svg"/><Relationship Id="rId73" Type="http://schemas.openxmlformats.org/officeDocument/2006/relationships/image" Target="../media/image74.svg"/><Relationship Id="rId78" Type="http://schemas.openxmlformats.org/officeDocument/2006/relationships/image" Target="../media/image79.png"/><Relationship Id="rId81" Type="http://schemas.openxmlformats.org/officeDocument/2006/relationships/image" Target="../media/image82.svg"/><Relationship Id="rId4" Type="http://schemas.openxmlformats.org/officeDocument/2006/relationships/image" Target="../media/image5.png"/><Relationship Id="rId9" Type="http://schemas.openxmlformats.org/officeDocument/2006/relationships/image" Target="../media/image10.svg"/><Relationship Id="rId13" Type="http://schemas.openxmlformats.org/officeDocument/2006/relationships/image" Target="../media/image14.svg"/><Relationship Id="rId18" Type="http://schemas.openxmlformats.org/officeDocument/2006/relationships/image" Target="../media/image19.png"/><Relationship Id="rId39" Type="http://schemas.openxmlformats.org/officeDocument/2006/relationships/image" Target="../media/image40.svg"/><Relationship Id="rId34" Type="http://schemas.openxmlformats.org/officeDocument/2006/relationships/image" Target="../media/image35.png"/><Relationship Id="rId50" Type="http://schemas.openxmlformats.org/officeDocument/2006/relationships/image" Target="../media/image51.png"/><Relationship Id="rId55" Type="http://schemas.openxmlformats.org/officeDocument/2006/relationships/image" Target="../media/image56.svg"/><Relationship Id="rId76" Type="http://schemas.openxmlformats.org/officeDocument/2006/relationships/image" Target="../media/image77.png"/><Relationship Id="rId7" Type="http://schemas.openxmlformats.org/officeDocument/2006/relationships/image" Target="../media/image8.svg"/><Relationship Id="rId71" Type="http://schemas.openxmlformats.org/officeDocument/2006/relationships/image" Target="../media/image72.svg"/><Relationship Id="rId2" Type="http://schemas.openxmlformats.org/officeDocument/2006/relationships/image" Target="../media/image3.png"/><Relationship Id="rId29" Type="http://schemas.openxmlformats.org/officeDocument/2006/relationships/image" Target="../media/image30.svg"/><Relationship Id="rId24" Type="http://schemas.openxmlformats.org/officeDocument/2006/relationships/image" Target="../media/image25.png"/><Relationship Id="rId40" Type="http://schemas.openxmlformats.org/officeDocument/2006/relationships/image" Target="../media/image41.png"/><Relationship Id="rId45" Type="http://schemas.openxmlformats.org/officeDocument/2006/relationships/image" Target="../media/image46.svg"/><Relationship Id="rId66" Type="http://schemas.openxmlformats.org/officeDocument/2006/relationships/image" Target="../media/image67.png"/></Relationships>
</file>

<file path=ppt/slides/_rels/slide6.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svg"/><Relationship Id="rId18" Type="http://schemas.openxmlformats.org/officeDocument/2006/relationships/image" Target="../media/image99.png"/><Relationship Id="rId26" Type="http://schemas.openxmlformats.org/officeDocument/2006/relationships/image" Target="../media/image107.png"/><Relationship Id="rId3" Type="http://schemas.openxmlformats.org/officeDocument/2006/relationships/image" Target="../media/image84.svg"/><Relationship Id="rId21" Type="http://schemas.openxmlformats.org/officeDocument/2006/relationships/image" Target="../media/image102.svg"/><Relationship Id="rId7" Type="http://schemas.openxmlformats.org/officeDocument/2006/relationships/image" Target="../media/image88.svg"/><Relationship Id="rId12" Type="http://schemas.openxmlformats.org/officeDocument/2006/relationships/image" Target="../media/image93.png"/><Relationship Id="rId17" Type="http://schemas.openxmlformats.org/officeDocument/2006/relationships/image" Target="../media/image98.svg"/><Relationship Id="rId25" Type="http://schemas.openxmlformats.org/officeDocument/2006/relationships/image" Target="../media/image106.svg"/><Relationship Id="rId2" Type="http://schemas.openxmlformats.org/officeDocument/2006/relationships/image" Target="../media/image83.png"/><Relationship Id="rId16" Type="http://schemas.openxmlformats.org/officeDocument/2006/relationships/image" Target="../media/image97.png"/><Relationship Id="rId20"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87.png"/><Relationship Id="rId11" Type="http://schemas.openxmlformats.org/officeDocument/2006/relationships/image" Target="../media/image92.svg"/><Relationship Id="rId24" Type="http://schemas.openxmlformats.org/officeDocument/2006/relationships/image" Target="../media/image105.png"/><Relationship Id="rId5" Type="http://schemas.openxmlformats.org/officeDocument/2006/relationships/image" Target="../media/image86.svg"/><Relationship Id="rId15" Type="http://schemas.openxmlformats.org/officeDocument/2006/relationships/image" Target="../media/image96.svg"/><Relationship Id="rId23" Type="http://schemas.openxmlformats.org/officeDocument/2006/relationships/image" Target="../media/image104.svg"/><Relationship Id="rId10" Type="http://schemas.openxmlformats.org/officeDocument/2006/relationships/image" Target="../media/image91.png"/><Relationship Id="rId19" Type="http://schemas.openxmlformats.org/officeDocument/2006/relationships/image" Target="../media/image100.svg"/><Relationship Id="rId4" Type="http://schemas.openxmlformats.org/officeDocument/2006/relationships/image" Target="../media/image85.png"/><Relationship Id="rId9" Type="http://schemas.openxmlformats.org/officeDocument/2006/relationships/image" Target="../media/image90.svg"/><Relationship Id="rId14" Type="http://schemas.openxmlformats.org/officeDocument/2006/relationships/image" Target="../media/image95.png"/><Relationship Id="rId22" Type="http://schemas.openxmlformats.org/officeDocument/2006/relationships/image" Target="../media/image103.png"/><Relationship Id="rId27" Type="http://schemas.openxmlformats.org/officeDocument/2006/relationships/image" Target="../media/image108.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2.svg"/><Relationship Id="rId2" Type="http://schemas.openxmlformats.org/officeDocument/2006/relationships/image" Target="../media/image1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131FC8-C146-A543-8283-3B370681180F}"/>
              </a:ext>
            </a:extLst>
          </p:cNvPr>
          <p:cNvSpPr/>
          <p:nvPr/>
        </p:nvSpPr>
        <p:spPr>
          <a:xfrm>
            <a:off x="181800" y="1231979"/>
            <a:ext cx="7066800" cy="7755969"/>
          </a:xfrm>
          <a:prstGeom prst="rect">
            <a:avLst/>
          </a:prstGeom>
        </p:spPr>
        <p:txBody>
          <a:bodyPr wrap="square">
            <a:spAutoFit/>
          </a:bodyPr>
          <a:lstStyle/>
          <a:p>
            <a:pPr algn="r"/>
            <a:r>
              <a:rPr lang="en-US" sz="2000" dirty="0">
                <a:latin typeface="Helvetica Neue Light" panose="02000403000000020004" pitchFamily="2" charset="0"/>
                <a:ea typeface="Helvetica Neue Light" panose="02000403000000020004" pitchFamily="2" charset="0"/>
              </a:rPr>
              <a:t>Marco Buongiorno Nardelli</a:t>
            </a:r>
          </a:p>
          <a:p>
            <a:pPr algn="r"/>
            <a:endParaRPr lang="en-US" sz="2000" dirty="0">
              <a:latin typeface="Helvetica Neue Light" panose="02000403000000020004" pitchFamily="2" charset="0"/>
              <a:ea typeface="Helvetica Neue Light" panose="02000403000000020004" pitchFamily="2" charset="0"/>
            </a:endParaRPr>
          </a:p>
          <a:p>
            <a:pPr algn="r"/>
            <a:endParaRPr lang="en-US" sz="2000" dirty="0">
              <a:latin typeface="Helvetica Neue Light" panose="02000403000000020004" pitchFamily="2" charset="0"/>
              <a:ea typeface="Helvetica Neue Light" panose="02000403000000020004" pitchFamily="2" charset="0"/>
            </a:endParaRPr>
          </a:p>
          <a:p>
            <a:pPr algn="r"/>
            <a:endParaRPr lang="en-US" sz="2000" dirty="0">
              <a:latin typeface="Helvetica Neue Light" panose="02000403000000020004" pitchFamily="2" charset="0"/>
              <a:ea typeface="Helvetica Neue Light" panose="02000403000000020004" pitchFamily="2" charset="0"/>
            </a:endParaRPr>
          </a:p>
          <a:p>
            <a:pPr algn="r"/>
            <a:endParaRPr lang="en-US" sz="2000" dirty="0">
              <a:latin typeface="Helvetica Neue Light" panose="02000403000000020004" pitchFamily="2" charset="0"/>
              <a:ea typeface="Helvetica Neue Light" panose="02000403000000020004" pitchFamily="2" charset="0"/>
            </a:endParaRPr>
          </a:p>
          <a:p>
            <a:pPr algn="r"/>
            <a:endParaRPr lang="en-US" sz="2000" dirty="0">
              <a:latin typeface="Helvetica Neue Light" panose="02000403000000020004" pitchFamily="2" charset="0"/>
              <a:ea typeface="Helvetica Neue Light" panose="02000403000000020004" pitchFamily="2" charset="0"/>
            </a:endParaRPr>
          </a:p>
          <a:p>
            <a:pPr algn="r"/>
            <a:endParaRPr lang="en-US" sz="2000" dirty="0">
              <a:latin typeface="Helvetica Neue Light" panose="02000403000000020004" pitchFamily="2" charset="0"/>
              <a:ea typeface="Helvetica Neue Light" panose="02000403000000020004" pitchFamily="2" charset="0"/>
            </a:endParaRPr>
          </a:p>
          <a:p>
            <a:pPr algn="r"/>
            <a:endParaRPr lang="en-US" sz="2000" dirty="0">
              <a:latin typeface="Helvetica Neue Light" panose="02000403000000020004" pitchFamily="2" charset="0"/>
              <a:ea typeface="Helvetica Neue Light" panose="02000403000000020004" pitchFamily="2" charset="0"/>
            </a:endParaRPr>
          </a:p>
          <a:p>
            <a:pPr algn="r"/>
            <a:endParaRPr lang="en-US" sz="2000" dirty="0">
              <a:latin typeface="Helvetica Neue Light" panose="02000403000000020004" pitchFamily="2" charset="0"/>
              <a:ea typeface="Helvetica Neue Light" panose="02000403000000020004" pitchFamily="2" charset="0"/>
            </a:endParaRPr>
          </a:p>
          <a:p>
            <a:pPr algn="r"/>
            <a:r>
              <a:rPr lang="en-US" sz="2800" b="1" dirty="0" err="1">
                <a:latin typeface="HELVETICA NEUE LIGHT" panose="02000403000000020004" pitchFamily="2" charset="0"/>
                <a:ea typeface="HELVETICA NEUE LIGHT" panose="02000403000000020004" pitchFamily="2" charset="0"/>
              </a:rPr>
              <a:t>L’Indifferenza</a:t>
            </a:r>
            <a:r>
              <a:rPr lang="en-US" sz="2800" b="1" dirty="0">
                <a:latin typeface="HELVETICA NEUE LIGHT" panose="02000403000000020004" pitchFamily="2" charset="0"/>
                <a:ea typeface="HELVETICA NEUE LIGHT" panose="02000403000000020004" pitchFamily="2" charset="0"/>
              </a:rPr>
              <a:t> </a:t>
            </a:r>
            <a:r>
              <a:rPr lang="en-US" sz="2800" b="1" dirty="0" err="1">
                <a:latin typeface="HELVETICA NEUE LIGHT" panose="02000403000000020004" pitchFamily="2" charset="0"/>
                <a:ea typeface="HELVETICA NEUE LIGHT" panose="02000403000000020004" pitchFamily="2" charset="0"/>
              </a:rPr>
              <a:t>dell’Amore</a:t>
            </a:r>
            <a:r>
              <a:rPr lang="en-US" sz="2800" b="1" dirty="0">
                <a:latin typeface="HELVETICA NEUE LIGHT" panose="02000403000000020004" pitchFamily="2" charset="0"/>
                <a:ea typeface="HELVETICA NEUE LIGHT" panose="02000403000000020004" pitchFamily="2" charset="0"/>
              </a:rPr>
              <a:t> </a:t>
            </a:r>
            <a:r>
              <a:rPr lang="en-US" sz="2800" b="1" dirty="0" err="1">
                <a:latin typeface="HELVETICA NEUE LIGHT" panose="02000403000000020004" pitchFamily="2" charset="0"/>
                <a:ea typeface="HELVETICA NEUE LIGHT" panose="02000403000000020004" pitchFamily="2" charset="0"/>
              </a:rPr>
              <a:t>Cosmico</a:t>
            </a:r>
            <a:r>
              <a:rPr lang="en-US" sz="2800" b="1" dirty="0">
                <a:latin typeface="HELVETICA NEUE LIGHT" panose="02000403000000020004" pitchFamily="2" charset="0"/>
                <a:ea typeface="HELVETICA NEUE LIGHT" panose="02000403000000020004" pitchFamily="2" charset="0"/>
              </a:rPr>
              <a:t> </a:t>
            </a:r>
          </a:p>
          <a:p>
            <a:pPr algn="r"/>
            <a:r>
              <a:rPr lang="en-US" sz="2400" dirty="0">
                <a:latin typeface="Helvetica Neue Light" panose="02000403000000020004" pitchFamily="2" charset="0"/>
                <a:ea typeface="Helvetica Neue Light" panose="02000403000000020004" pitchFamily="2" charset="0"/>
              </a:rPr>
              <a:t>(The Indifference of the Cosmic Love)</a:t>
            </a:r>
          </a:p>
          <a:p>
            <a:pPr algn="r"/>
            <a:endParaRPr lang="en-US" sz="2000" dirty="0">
              <a:latin typeface="Helvetica Neue Light" panose="02000403000000020004" pitchFamily="2" charset="0"/>
              <a:ea typeface="Helvetica Neue Light" panose="02000403000000020004" pitchFamily="2" charset="0"/>
            </a:endParaRPr>
          </a:p>
          <a:p>
            <a:pPr algn="r"/>
            <a:r>
              <a:rPr lang="en-US" sz="2000" i="1" dirty="0">
                <a:latin typeface="Helvetica Neue Light" panose="02000403000000020004" pitchFamily="2" charset="0"/>
                <a:ea typeface="Helvetica Neue Light" panose="02000403000000020004" pitchFamily="2" charset="0"/>
              </a:rPr>
              <a:t>Version I: for flauto </a:t>
            </a:r>
            <a:r>
              <a:rPr lang="en-US" sz="2000" i="1" dirty="0" err="1">
                <a:latin typeface="Helvetica Neue Light" panose="02000403000000020004" pitchFamily="2" charset="0"/>
                <a:ea typeface="Helvetica Neue Light" panose="02000403000000020004" pitchFamily="2" charset="0"/>
              </a:rPr>
              <a:t>d’amore</a:t>
            </a:r>
            <a:r>
              <a:rPr lang="en-US" sz="2000" i="1" dirty="0">
                <a:latin typeface="Helvetica Neue Light" panose="02000403000000020004" pitchFamily="2" charset="0"/>
                <a:ea typeface="Helvetica Neue Light" panose="02000403000000020004" pitchFamily="2" charset="0"/>
              </a:rPr>
              <a:t> (or flute(s)), </a:t>
            </a:r>
          </a:p>
          <a:p>
            <a:pPr algn="r"/>
            <a:r>
              <a:rPr lang="en-US" sz="2000" i="1" dirty="0">
                <a:latin typeface="Helvetica Neue Light" panose="02000403000000020004" pitchFamily="2" charset="0"/>
                <a:ea typeface="Helvetica Neue Light" panose="02000403000000020004" pitchFamily="2" charset="0"/>
              </a:rPr>
              <a:t>cosmic rays and electronics</a:t>
            </a:r>
          </a:p>
          <a:p>
            <a:pPr algn="r"/>
            <a:r>
              <a:rPr lang="en-US" sz="2000" dirty="0">
                <a:latin typeface="Helvetica Neue Light" panose="02000403000000020004" pitchFamily="2" charset="0"/>
                <a:ea typeface="Helvetica Neue Light" panose="02000403000000020004" pitchFamily="2" charset="0"/>
              </a:rPr>
              <a:t>(arbitrary duration)</a:t>
            </a:r>
          </a:p>
          <a:p>
            <a:pPr algn="r"/>
            <a:endParaRPr lang="en-US" sz="2400" dirty="0">
              <a:latin typeface="Helvetica Neue Light" panose="02000403000000020004" pitchFamily="2" charset="0"/>
              <a:ea typeface="Helvetica Neue Light" panose="02000403000000020004" pitchFamily="2" charset="0"/>
            </a:endParaRPr>
          </a:p>
          <a:p>
            <a:pPr algn="r"/>
            <a:endParaRPr lang="en-US" sz="2400" dirty="0">
              <a:latin typeface="Helvetica Neue Light" panose="02000403000000020004" pitchFamily="2" charset="0"/>
              <a:ea typeface="Helvetica Neue Light" panose="02000403000000020004" pitchFamily="2" charset="0"/>
            </a:endParaRPr>
          </a:p>
          <a:p>
            <a:pPr algn="r"/>
            <a:endParaRPr lang="en-US" sz="2400" dirty="0">
              <a:latin typeface="Helvetica Neue Light" panose="02000403000000020004" pitchFamily="2" charset="0"/>
              <a:ea typeface="Helvetica Neue Light" panose="02000403000000020004" pitchFamily="2" charset="0"/>
            </a:endParaRPr>
          </a:p>
          <a:p>
            <a:pPr algn="r"/>
            <a:endParaRPr lang="en-US" sz="2400" dirty="0">
              <a:latin typeface="Helvetica Neue Light" panose="02000403000000020004" pitchFamily="2" charset="0"/>
              <a:ea typeface="Helvetica Neue Light" panose="02000403000000020004" pitchFamily="2" charset="0"/>
            </a:endParaRPr>
          </a:p>
          <a:p>
            <a:pPr algn="r"/>
            <a:endParaRPr lang="en-US" sz="2400" dirty="0">
              <a:latin typeface="Helvetica Neue Light" panose="02000403000000020004" pitchFamily="2" charset="0"/>
              <a:ea typeface="Helvetica Neue Light" panose="02000403000000020004" pitchFamily="2" charset="0"/>
            </a:endParaRPr>
          </a:p>
          <a:p>
            <a:pPr algn="r"/>
            <a:endParaRPr lang="en-US" sz="2400" dirty="0">
              <a:latin typeface="Helvetica Neue Light" panose="02000403000000020004" pitchFamily="2" charset="0"/>
              <a:ea typeface="Helvetica Neue Light" panose="02000403000000020004" pitchFamily="2" charset="0"/>
            </a:endParaRPr>
          </a:p>
          <a:p>
            <a:pPr algn="r"/>
            <a:endParaRPr lang="en-US" sz="2400" dirty="0">
              <a:latin typeface="Helvetica Neue Light" panose="02000403000000020004" pitchFamily="2" charset="0"/>
              <a:ea typeface="Helvetica Neue Light" panose="02000403000000020004" pitchFamily="2" charset="0"/>
            </a:endParaRPr>
          </a:p>
          <a:p>
            <a:pPr algn="r"/>
            <a:r>
              <a:rPr lang="en-US" dirty="0">
                <a:latin typeface="Helvetica Neue Light" panose="02000403000000020004" pitchFamily="2" charset="0"/>
                <a:ea typeface="Helvetica Neue Light" panose="02000403000000020004" pitchFamily="2" charset="0"/>
              </a:rPr>
              <a:t>to Ginevra Petrucci for the Flauto </a:t>
            </a:r>
            <a:r>
              <a:rPr lang="en-US" dirty="0" err="1">
                <a:latin typeface="Helvetica Neue Light" panose="02000403000000020004" pitchFamily="2" charset="0"/>
                <a:ea typeface="Helvetica Neue Light" panose="02000403000000020004" pitchFamily="2" charset="0"/>
              </a:rPr>
              <a:t>d’Amore</a:t>
            </a:r>
            <a:r>
              <a:rPr lang="en-US" dirty="0">
                <a:latin typeface="Helvetica Neue Light" panose="02000403000000020004" pitchFamily="2" charset="0"/>
                <a:ea typeface="Helvetica Neue Light" panose="02000403000000020004" pitchFamily="2" charset="0"/>
              </a:rPr>
              <a:t> Project</a:t>
            </a:r>
            <a:endParaRPr lang="en-US" sz="2000" dirty="0"/>
          </a:p>
        </p:txBody>
      </p:sp>
    </p:spTree>
    <p:extLst>
      <p:ext uri="{BB962C8B-B14F-4D97-AF65-F5344CB8AC3E}">
        <p14:creationId xmlns:p14="http://schemas.microsoft.com/office/powerpoint/2010/main" val="2172315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7E73EF5F-F101-CE4A-B736-835520A39B2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677854" y="2046158"/>
            <a:ext cx="9128108" cy="5966084"/>
          </a:xfrm>
          <a:prstGeom prst="rect">
            <a:avLst/>
          </a:prstGeom>
        </p:spPr>
      </p:pic>
      <p:sp>
        <p:nvSpPr>
          <p:cNvPr id="5" name="TextBox 4">
            <a:extLst>
              <a:ext uri="{FF2B5EF4-FFF2-40B4-BE49-F238E27FC236}">
                <a16:creationId xmlns:a16="http://schemas.microsoft.com/office/drawing/2014/main" id="{86034787-44D5-A04C-8214-EB57D44744D5}"/>
              </a:ext>
            </a:extLst>
          </p:cNvPr>
          <p:cNvSpPr txBox="1"/>
          <p:nvPr/>
        </p:nvSpPr>
        <p:spPr>
          <a:xfrm rot="-5400000">
            <a:off x="6273385" y="110177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spTree>
    <p:extLst>
      <p:ext uri="{BB962C8B-B14F-4D97-AF65-F5344CB8AC3E}">
        <p14:creationId xmlns:p14="http://schemas.microsoft.com/office/powerpoint/2010/main" val="562212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442C9CC6-35D6-D849-AB12-5DB8212FFD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782650" y="1977664"/>
            <a:ext cx="9337700" cy="6103072"/>
          </a:xfrm>
          <a:prstGeom prst="rect">
            <a:avLst/>
          </a:prstGeom>
        </p:spPr>
      </p:pic>
      <p:sp>
        <p:nvSpPr>
          <p:cNvPr id="5" name="TextBox 4">
            <a:extLst>
              <a:ext uri="{FF2B5EF4-FFF2-40B4-BE49-F238E27FC236}">
                <a16:creationId xmlns:a16="http://schemas.microsoft.com/office/drawing/2014/main" id="{86034787-44D5-A04C-8214-EB57D44744D5}"/>
              </a:ext>
            </a:extLst>
          </p:cNvPr>
          <p:cNvSpPr txBox="1"/>
          <p:nvPr/>
        </p:nvSpPr>
        <p:spPr>
          <a:xfrm rot="-5400000">
            <a:off x="6273385" y="110177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spTree>
    <p:extLst>
      <p:ext uri="{BB962C8B-B14F-4D97-AF65-F5344CB8AC3E}">
        <p14:creationId xmlns:p14="http://schemas.microsoft.com/office/powerpoint/2010/main" val="379633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CC8CB0F3-B0F8-BD4E-89EA-C39F9F6DB08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836158" y="1938834"/>
            <a:ext cx="9444715" cy="6180733"/>
          </a:xfrm>
          <a:prstGeom prst="rect">
            <a:avLst/>
          </a:prstGeom>
        </p:spPr>
      </p:pic>
      <p:sp>
        <p:nvSpPr>
          <p:cNvPr id="5" name="TextBox 4">
            <a:extLst>
              <a:ext uri="{FF2B5EF4-FFF2-40B4-BE49-F238E27FC236}">
                <a16:creationId xmlns:a16="http://schemas.microsoft.com/office/drawing/2014/main" id="{86034787-44D5-A04C-8214-EB57D44744D5}"/>
              </a:ext>
            </a:extLst>
          </p:cNvPr>
          <p:cNvSpPr txBox="1"/>
          <p:nvPr/>
        </p:nvSpPr>
        <p:spPr>
          <a:xfrm rot="-5400000">
            <a:off x="6273385" y="110177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spTree>
    <p:extLst>
      <p:ext uri="{BB962C8B-B14F-4D97-AF65-F5344CB8AC3E}">
        <p14:creationId xmlns:p14="http://schemas.microsoft.com/office/powerpoint/2010/main" val="29522280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6CA745DB-B80E-9245-B2DD-F71D51FDDC4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782650" y="1977664"/>
            <a:ext cx="9337700" cy="6103072"/>
          </a:xfrm>
          <a:prstGeom prst="rect">
            <a:avLst/>
          </a:prstGeom>
        </p:spPr>
      </p:pic>
      <p:sp>
        <p:nvSpPr>
          <p:cNvPr id="5" name="TextBox 4">
            <a:extLst>
              <a:ext uri="{FF2B5EF4-FFF2-40B4-BE49-F238E27FC236}">
                <a16:creationId xmlns:a16="http://schemas.microsoft.com/office/drawing/2014/main" id="{86034787-44D5-A04C-8214-EB57D44744D5}"/>
              </a:ext>
            </a:extLst>
          </p:cNvPr>
          <p:cNvSpPr txBox="1"/>
          <p:nvPr/>
        </p:nvSpPr>
        <p:spPr>
          <a:xfrm rot="-5400000">
            <a:off x="6273385" y="110177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spTree>
    <p:extLst>
      <p:ext uri="{BB962C8B-B14F-4D97-AF65-F5344CB8AC3E}">
        <p14:creationId xmlns:p14="http://schemas.microsoft.com/office/powerpoint/2010/main" val="522326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21D6B4E0-247A-A248-B9BD-3BCAFF453C2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878536" y="1903525"/>
            <a:ext cx="9529472" cy="6228413"/>
          </a:xfrm>
          <a:prstGeom prst="rect">
            <a:avLst/>
          </a:prstGeom>
        </p:spPr>
      </p:pic>
      <p:sp>
        <p:nvSpPr>
          <p:cNvPr id="5" name="TextBox 4">
            <a:extLst>
              <a:ext uri="{FF2B5EF4-FFF2-40B4-BE49-F238E27FC236}">
                <a16:creationId xmlns:a16="http://schemas.microsoft.com/office/drawing/2014/main" id="{86034787-44D5-A04C-8214-EB57D44744D5}"/>
              </a:ext>
            </a:extLst>
          </p:cNvPr>
          <p:cNvSpPr txBox="1"/>
          <p:nvPr/>
        </p:nvSpPr>
        <p:spPr>
          <a:xfrm rot="-5400000">
            <a:off x="6273385" y="110177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spTree>
    <p:extLst>
      <p:ext uri="{BB962C8B-B14F-4D97-AF65-F5344CB8AC3E}">
        <p14:creationId xmlns:p14="http://schemas.microsoft.com/office/powerpoint/2010/main" val="2327873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4F51D8BC-1326-E045-AA30-FB7A3E14DF0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1027758" y="1813323"/>
            <a:ext cx="9827915" cy="6407415"/>
          </a:xfrm>
          <a:prstGeom prst="rect">
            <a:avLst/>
          </a:prstGeom>
        </p:spPr>
      </p:pic>
      <p:sp>
        <p:nvSpPr>
          <p:cNvPr id="5" name="TextBox 4">
            <a:extLst>
              <a:ext uri="{FF2B5EF4-FFF2-40B4-BE49-F238E27FC236}">
                <a16:creationId xmlns:a16="http://schemas.microsoft.com/office/drawing/2014/main" id="{86034787-44D5-A04C-8214-EB57D44744D5}"/>
              </a:ext>
            </a:extLst>
          </p:cNvPr>
          <p:cNvSpPr txBox="1"/>
          <p:nvPr/>
        </p:nvSpPr>
        <p:spPr>
          <a:xfrm rot="-5400000">
            <a:off x="6273385" y="110177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spTree>
    <p:extLst>
      <p:ext uri="{BB962C8B-B14F-4D97-AF65-F5344CB8AC3E}">
        <p14:creationId xmlns:p14="http://schemas.microsoft.com/office/powerpoint/2010/main" val="15769482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FA659964-7C9B-204B-85C8-263FF36349A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1008512" y="1852609"/>
            <a:ext cx="9789424" cy="6382321"/>
          </a:xfrm>
          <a:prstGeom prst="rect">
            <a:avLst/>
          </a:prstGeom>
        </p:spPr>
      </p:pic>
      <p:sp>
        <p:nvSpPr>
          <p:cNvPr id="5" name="TextBox 4">
            <a:extLst>
              <a:ext uri="{FF2B5EF4-FFF2-40B4-BE49-F238E27FC236}">
                <a16:creationId xmlns:a16="http://schemas.microsoft.com/office/drawing/2014/main" id="{86034787-44D5-A04C-8214-EB57D44744D5}"/>
              </a:ext>
            </a:extLst>
          </p:cNvPr>
          <p:cNvSpPr txBox="1"/>
          <p:nvPr/>
        </p:nvSpPr>
        <p:spPr>
          <a:xfrm rot="-5400000">
            <a:off x="6273385" y="110177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spTree>
    <p:extLst>
      <p:ext uri="{BB962C8B-B14F-4D97-AF65-F5344CB8AC3E}">
        <p14:creationId xmlns:p14="http://schemas.microsoft.com/office/powerpoint/2010/main" val="32192754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CD3F2898-1ED0-5143-BDB0-B489C765C67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798768" y="1963302"/>
            <a:ext cx="9369936" cy="6131796"/>
          </a:xfrm>
          <a:prstGeom prst="rect">
            <a:avLst/>
          </a:prstGeom>
        </p:spPr>
      </p:pic>
      <p:sp>
        <p:nvSpPr>
          <p:cNvPr id="5" name="TextBox 4">
            <a:extLst>
              <a:ext uri="{FF2B5EF4-FFF2-40B4-BE49-F238E27FC236}">
                <a16:creationId xmlns:a16="http://schemas.microsoft.com/office/drawing/2014/main" id="{86034787-44D5-A04C-8214-EB57D44744D5}"/>
              </a:ext>
            </a:extLst>
          </p:cNvPr>
          <p:cNvSpPr txBox="1"/>
          <p:nvPr/>
        </p:nvSpPr>
        <p:spPr>
          <a:xfrm rot="-5400000">
            <a:off x="6273385" y="110177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spTree>
    <p:extLst>
      <p:ext uri="{BB962C8B-B14F-4D97-AF65-F5344CB8AC3E}">
        <p14:creationId xmlns:p14="http://schemas.microsoft.com/office/powerpoint/2010/main" val="525412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91D03CD4-9B9E-D343-B4AE-3923181E77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953707" y="1873771"/>
            <a:ext cx="9679813" cy="6310859"/>
          </a:xfrm>
          <a:prstGeom prst="rect">
            <a:avLst/>
          </a:prstGeom>
        </p:spPr>
      </p:pic>
      <p:sp>
        <p:nvSpPr>
          <p:cNvPr id="5" name="TextBox 4">
            <a:extLst>
              <a:ext uri="{FF2B5EF4-FFF2-40B4-BE49-F238E27FC236}">
                <a16:creationId xmlns:a16="http://schemas.microsoft.com/office/drawing/2014/main" id="{86034787-44D5-A04C-8214-EB57D44744D5}"/>
              </a:ext>
            </a:extLst>
          </p:cNvPr>
          <p:cNvSpPr txBox="1"/>
          <p:nvPr/>
        </p:nvSpPr>
        <p:spPr>
          <a:xfrm rot="-5400000">
            <a:off x="6273385" y="110177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spTree>
    <p:extLst>
      <p:ext uri="{BB962C8B-B14F-4D97-AF65-F5344CB8AC3E}">
        <p14:creationId xmlns:p14="http://schemas.microsoft.com/office/powerpoint/2010/main" val="34059576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034787-44D5-A04C-8214-EB57D44744D5}"/>
              </a:ext>
            </a:extLst>
          </p:cNvPr>
          <p:cNvSpPr txBox="1"/>
          <p:nvPr/>
        </p:nvSpPr>
        <p:spPr>
          <a:xfrm rot="-5400000">
            <a:off x="6273385" y="110177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7" name="Graphic 6">
            <a:extLst>
              <a:ext uri="{FF2B5EF4-FFF2-40B4-BE49-F238E27FC236}">
                <a16:creationId xmlns:a16="http://schemas.microsoft.com/office/drawing/2014/main" id="{BFECC8B4-AC1B-3C4D-BA52-ABCD40B5E5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806952" y="2999964"/>
            <a:ext cx="6158496" cy="4058472"/>
          </a:xfrm>
          <a:prstGeom prst="rect">
            <a:avLst/>
          </a:prstGeom>
        </p:spPr>
      </p:pic>
    </p:spTree>
    <p:extLst>
      <p:ext uri="{BB962C8B-B14F-4D97-AF65-F5344CB8AC3E}">
        <p14:creationId xmlns:p14="http://schemas.microsoft.com/office/powerpoint/2010/main" val="13371212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49524D2-9399-3A41-82D0-8DBE4763EBCB}"/>
              </a:ext>
            </a:extLst>
          </p:cNvPr>
          <p:cNvSpPr txBox="1"/>
          <p:nvPr/>
        </p:nvSpPr>
        <p:spPr>
          <a:xfrm>
            <a:off x="5744842" y="7009906"/>
            <a:ext cx="1548822" cy="369332"/>
          </a:xfrm>
          <a:prstGeom prst="rect">
            <a:avLst/>
          </a:prstGeom>
          <a:noFill/>
        </p:spPr>
        <p:txBody>
          <a:bodyPr wrap="none" rtlCol="0">
            <a:spAutoFit/>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Program Notes</a:t>
            </a:r>
          </a:p>
        </p:txBody>
      </p:sp>
      <p:sp>
        <p:nvSpPr>
          <p:cNvPr id="5" name="TextBox 4">
            <a:extLst>
              <a:ext uri="{FF2B5EF4-FFF2-40B4-BE49-F238E27FC236}">
                <a16:creationId xmlns:a16="http://schemas.microsoft.com/office/drawing/2014/main" id="{73E4703D-9668-A945-8EFA-612B79BEC07B}"/>
              </a:ext>
            </a:extLst>
          </p:cNvPr>
          <p:cNvSpPr txBox="1"/>
          <p:nvPr/>
        </p:nvSpPr>
        <p:spPr>
          <a:xfrm>
            <a:off x="950464" y="7577554"/>
            <a:ext cx="6343200" cy="1569660"/>
          </a:xfrm>
          <a:prstGeom prst="rect">
            <a:avLst/>
          </a:prstGeom>
          <a:noFill/>
        </p:spPr>
        <p:txBody>
          <a:bodyPr wrap="square" rtlCol="0">
            <a:spAutoFit/>
          </a:bodyPr>
          <a:lstStyle/>
          <a:p>
            <a:pPr algn="just"/>
            <a:r>
              <a:rPr lang="en-US" sz="1200" dirty="0">
                <a:latin typeface="Helvetica Neue Light" panose="02000403000000020004" pitchFamily="2" charset="0"/>
                <a:ea typeface="Helvetica Neue Light" panose="02000403000000020004" pitchFamily="2" charset="0"/>
              </a:rPr>
              <a:t>”</a:t>
            </a:r>
            <a:r>
              <a:rPr lang="en-US" sz="1200" dirty="0" err="1">
                <a:latin typeface="Helvetica Neue Light" panose="02000403000000020004" pitchFamily="2" charset="0"/>
                <a:ea typeface="Helvetica Neue Light" panose="02000403000000020004" pitchFamily="2" charset="0"/>
              </a:rPr>
              <a:t>L’Indifferenza</a:t>
            </a:r>
            <a:r>
              <a:rPr lang="en-US" sz="1200" dirty="0">
                <a:latin typeface="Helvetica Neue Light" panose="02000403000000020004" pitchFamily="2" charset="0"/>
                <a:ea typeface="Helvetica Neue Light" panose="02000403000000020004" pitchFamily="2" charset="0"/>
              </a:rPr>
              <a:t> </a:t>
            </a:r>
            <a:r>
              <a:rPr lang="en-US" sz="1200" dirty="0" err="1">
                <a:latin typeface="Helvetica Neue Light" panose="02000403000000020004" pitchFamily="2" charset="0"/>
                <a:ea typeface="Helvetica Neue Light" panose="02000403000000020004" pitchFamily="2" charset="0"/>
              </a:rPr>
              <a:t>dell’Amore</a:t>
            </a:r>
            <a:r>
              <a:rPr lang="en-US" sz="1200" dirty="0">
                <a:latin typeface="Helvetica Neue Light" panose="02000403000000020004" pitchFamily="2" charset="0"/>
                <a:ea typeface="Helvetica Neue Light" panose="02000403000000020004" pitchFamily="2" charset="0"/>
              </a:rPr>
              <a:t> </a:t>
            </a:r>
            <a:r>
              <a:rPr lang="en-US" sz="1200" dirty="0" err="1">
                <a:latin typeface="Helvetica Neue Light" panose="02000403000000020004" pitchFamily="2" charset="0"/>
                <a:ea typeface="Helvetica Neue Light" panose="02000403000000020004" pitchFamily="2" charset="0"/>
              </a:rPr>
              <a:t>Cosmico</a:t>
            </a:r>
            <a:r>
              <a:rPr lang="en-US" sz="1200" dirty="0">
                <a:latin typeface="Helvetica Neue Light" panose="02000403000000020004" pitchFamily="2" charset="0"/>
                <a:ea typeface="Helvetica Neue Light" panose="02000403000000020004" pitchFamily="2" charset="0"/>
              </a:rPr>
              <a:t>” (”The indifference of Cosmic Love”) develops on two separate levels, a cosmic and a human one, as a dialogue between two physical systems. The cosmic sounds come from high up and are “performed” by cosmic rays through a detector connected to a computer system and appropriate software. The human sounds are performed by the flutist and are meant to create a rich contrapuntal opposition to the unpredictable cosmic sounds. Given the nature of the cosmic ray detection the performance is necessarily undetermined and improvised following detailed instructions in the generative score. No two performances will ever be alike.</a:t>
            </a:r>
          </a:p>
        </p:txBody>
      </p:sp>
    </p:spTree>
    <p:extLst>
      <p:ext uri="{BB962C8B-B14F-4D97-AF65-F5344CB8AC3E}">
        <p14:creationId xmlns:p14="http://schemas.microsoft.com/office/powerpoint/2010/main" val="35160748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1D774D9-CF9E-0447-A572-61E927C64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3238500" y="4381500"/>
            <a:ext cx="1295400" cy="1295400"/>
          </a:xfrm>
          <a:prstGeom prst="rect">
            <a:avLst/>
          </a:prstGeom>
        </p:spPr>
      </p:pic>
      <p:sp>
        <p:nvSpPr>
          <p:cNvPr id="5" name="TextBox 4">
            <a:extLst>
              <a:ext uri="{FF2B5EF4-FFF2-40B4-BE49-F238E27FC236}">
                <a16:creationId xmlns:a16="http://schemas.microsoft.com/office/drawing/2014/main" id="{86034787-44D5-A04C-8214-EB57D44744D5}"/>
              </a:ext>
            </a:extLst>
          </p:cNvPr>
          <p:cNvSpPr txBox="1"/>
          <p:nvPr/>
        </p:nvSpPr>
        <p:spPr>
          <a:xfrm rot="-5400000">
            <a:off x="6273385" y="110177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spTree>
    <p:extLst>
      <p:ext uri="{BB962C8B-B14F-4D97-AF65-F5344CB8AC3E}">
        <p14:creationId xmlns:p14="http://schemas.microsoft.com/office/powerpoint/2010/main" val="42726659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DDC9E55-9F83-7C4A-B372-9E480C9BB46E}"/>
              </a:ext>
            </a:extLst>
          </p:cNvPr>
          <p:cNvSpPr/>
          <p:nvPr/>
        </p:nvSpPr>
        <p:spPr>
          <a:xfrm>
            <a:off x="1943100" y="4290536"/>
            <a:ext cx="3886200" cy="1200329"/>
          </a:xfrm>
          <a:prstGeom prst="rect">
            <a:avLst/>
          </a:prstGeom>
        </p:spPr>
        <p:txBody>
          <a:bodyPr>
            <a:spAutoFit/>
          </a:bodyPr>
          <a:lstStyle/>
          <a:p>
            <a:pPr algn="ctr"/>
            <a:r>
              <a:rPr lang="en-US" sz="36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Tablature score</a:t>
            </a:r>
          </a:p>
          <a:p>
            <a:pPr algn="ctr"/>
            <a:endParaRPr lang="en-US" dirty="0">
              <a:latin typeface="Helvetica Neue Light" panose="02000403000000020004" pitchFamily="2" charset="0"/>
              <a:ea typeface="Helvetica Neue Light" panose="02000403000000020004" pitchFamily="2" charset="0"/>
            </a:endParaRPr>
          </a:p>
          <a:p>
            <a:pPr algn="ctr"/>
            <a:r>
              <a:rPr lang="en-US" dirty="0">
                <a:latin typeface="Helvetica Neue Light" panose="02000403000000020004" pitchFamily="2" charset="0"/>
                <a:ea typeface="Helvetica Neue Light" panose="02000403000000020004" pitchFamily="2" charset="0"/>
              </a:rPr>
              <a:t>Seed = 21521</a:t>
            </a:r>
          </a:p>
        </p:txBody>
      </p:sp>
      <p:sp>
        <p:nvSpPr>
          <p:cNvPr id="3" name="Rectangle 2">
            <a:extLst>
              <a:ext uri="{FF2B5EF4-FFF2-40B4-BE49-F238E27FC236}">
                <a16:creationId xmlns:a16="http://schemas.microsoft.com/office/drawing/2014/main" id="{DB04482E-D58F-5F4B-BB5C-57B18974F759}"/>
              </a:ext>
            </a:extLst>
          </p:cNvPr>
          <p:cNvSpPr/>
          <p:nvPr/>
        </p:nvSpPr>
        <p:spPr>
          <a:xfrm>
            <a:off x="901703" y="8084124"/>
            <a:ext cx="5968994" cy="646331"/>
          </a:xfrm>
          <a:prstGeom prst="rect">
            <a:avLst/>
          </a:prstGeom>
        </p:spPr>
        <p:txBody>
          <a:bodyPr wrap="square">
            <a:spAutoFit/>
          </a:bodyPr>
          <a:lstStyle/>
          <a:p>
            <a:pPr algn="just"/>
            <a:r>
              <a:rPr lang="en-US" sz="1200" dirty="0">
                <a:latin typeface="Helvetica Neue Light" panose="02000403000000020004" pitchFamily="2" charset="0"/>
                <a:ea typeface="Helvetica Neue Light" panose="02000403000000020004" pitchFamily="2" charset="0"/>
              </a:rPr>
              <a:t>NOTE: In the tablature score the performer can choose to move both horizontally and vertically, forward and backwards, and to switch between rows (columns) if there are parts of the edges in common.</a:t>
            </a:r>
          </a:p>
        </p:txBody>
      </p:sp>
    </p:spTree>
    <p:extLst>
      <p:ext uri="{BB962C8B-B14F-4D97-AF65-F5344CB8AC3E}">
        <p14:creationId xmlns:p14="http://schemas.microsoft.com/office/powerpoint/2010/main" val="20524144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1E41531-E3B7-F14D-9D25-C5E8B65923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8500" y="4381500"/>
            <a:ext cx="1295400" cy="1295400"/>
          </a:xfrm>
          <a:prstGeom prst="rect">
            <a:avLst/>
          </a:prstGeom>
        </p:spPr>
      </p:pic>
      <p:sp>
        <p:nvSpPr>
          <p:cNvPr id="4" name="TextBox 3">
            <a:extLst>
              <a:ext uri="{FF2B5EF4-FFF2-40B4-BE49-F238E27FC236}">
                <a16:creationId xmlns:a16="http://schemas.microsoft.com/office/drawing/2014/main" id="{76D64E1A-794E-7F41-A569-1ED061CB3F1A}"/>
              </a:ext>
            </a:extLst>
          </p:cNvPr>
          <p:cNvSpPr txBox="1"/>
          <p:nvPr/>
        </p:nvSpPr>
        <p:spPr>
          <a:xfrm>
            <a:off x="6168454" y="891914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spTree>
    <p:extLst>
      <p:ext uri="{BB962C8B-B14F-4D97-AF65-F5344CB8AC3E}">
        <p14:creationId xmlns:p14="http://schemas.microsoft.com/office/powerpoint/2010/main" val="2545100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D64E1A-794E-7F41-A569-1ED061CB3F1A}"/>
              </a:ext>
            </a:extLst>
          </p:cNvPr>
          <p:cNvSpPr txBox="1"/>
          <p:nvPr/>
        </p:nvSpPr>
        <p:spPr>
          <a:xfrm>
            <a:off x="6168454" y="891914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7" name="Graphic 6">
            <a:extLst>
              <a:ext uri="{FF2B5EF4-FFF2-40B4-BE49-F238E27FC236}">
                <a16:creationId xmlns:a16="http://schemas.microsoft.com/office/drawing/2014/main" id="{346156B9-82A7-E141-BB47-CCAD22382E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3650" y="3676650"/>
            <a:ext cx="2705100" cy="2705100"/>
          </a:xfrm>
          <a:prstGeom prst="rect">
            <a:avLst/>
          </a:prstGeom>
        </p:spPr>
      </p:pic>
    </p:spTree>
    <p:extLst>
      <p:ext uri="{BB962C8B-B14F-4D97-AF65-F5344CB8AC3E}">
        <p14:creationId xmlns:p14="http://schemas.microsoft.com/office/powerpoint/2010/main" val="10833590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D64E1A-794E-7F41-A569-1ED061CB3F1A}"/>
              </a:ext>
            </a:extLst>
          </p:cNvPr>
          <p:cNvSpPr txBox="1"/>
          <p:nvPr/>
        </p:nvSpPr>
        <p:spPr>
          <a:xfrm>
            <a:off x="6168454" y="891914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7" name="Graphic 6">
            <a:extLst>
              <a:ext uri="{FF2B5EF4-FFF2-40B4-BE49-F238E27FC236}">
                <a16:creationId xmlns:a16="http://schemas.microsoft.com/office/drawing/2014/main" id="{558B3D4B-593B-AF41-A89B-B9F90F02583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38350" y="3181350"/>
            <a:ext cx="3695700" cy="3695700"/>
          </a:xfrm>
          <a:prstGeom prst="rect">
            <a:avLst/>
          </a:prstGeom>
        </p:spPr>
      </p:pic>
    </p:spTree>
    <p:extLst>
      <p:ext uri="{BB962C8B-B14F-4D97-AF65-F5344CB8AC3E}">
        <p14:creationId xmlns:p14="http://schemas.microsoft.com/office/powerpoint/2010/main" val="36387511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D64E1A-794E-7F41-A569-1ED061CB3F1A}"/>
              </a:ext>
            </a:extLst>
          </p:cNvPr>
          <p:cNvSpPr txBox="1"/>
          <p:nvPr/>
        </p:nvSpPr>
        <p:spPr>
          <a:xfrm>
            <a:off x="6168454" y="891914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7" name="Graphic 6">
            <a:extLst>
              <a:ext uri="{FF2B5EF4-FFF2-40B4-BE49-F238E27FC236}">
                <a16:creationId xmlns:a16="http://schemas.microsoft.com/office/drawing/2014/main" id="{5B990ACB-1AC3-994A-A29C-2FEDA9C8EA7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00200" y="2743200"/>
            <a:ext cx="4572000" cy="4572000"/>
          </a:xfrm>
          <a:prstGeom prst="rect">
            <a:avLst/>
          </a:prstGeom>
        </p:spPr>
      </p:pic>
    </p:spTree>
    <p:extLst>
      <p:ext uri="{BB962C8B-B14F-4D97-AF65-F5344CB8AC3E}">
        <p14:creationId xmlns:p14="http://schemas.microsoft.com/office/powerpoint/2010/main" val="26468477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D64E1A-794E-7F41-A569-1ED061CB3F1A}"/>
              </a:ext>
            </a:extLst>
          </p:cNvPr>
          <p:cNvSpPr txBox="1"/>
          <p:nvPr/>
        </p:nvSpPr>
        <p:spPr>
          <a:xfrm>
            <a:off x="6168454" y="891914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7" name="Graphic 6">
            <a:extLst>
              <a:ext uri="{FF2B5EF4-FFF2-40B4-BE49-F238E27FC236}">
                <a16:creationId xmlns:a16="http://schemas.microsoft.com/office/drawing/2014/main" id="{643D5F2A-132E-5049-BA77-705CBBB6E6B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11300" y="2654300"/>
            <a:ext cx="4749800" cy="4749800"/>
          </a:xfrm>
          <a:prstGeom prst="rect">
            <a:avLst/>
          </a:prstGeom>
        </p:spPr>
      </p:pic>
    </p:spTree>
    <p:extLst>
      <p:ext uri="{BB962C8B-B14F-4D97-AF65-F5344CB8AC3E}">
        <p14:creationId xmlns:p14="http://schemas.microsoft.com/office/powerpoint/2010/main" val="3943676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D64E1A-794E-7F41-A569-1ED061CB3F1A}"/>
              </a:ext>
            </a:extLst>
          </p:cNvPr>
          <p:cNvSpPr txBox="1"/>
          <p:nvPr/>
        </p:nvSpPr>
        <p:spPr>
          <a:xfrm>
            <a:off x="6168454" y="891914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7" name="Graphic 6">
            <a:extLst>
              <a:ext uri="{FF2B5EF4-FFF2-40B4-BE49-F238E27FC236}">
                <a16:creationId xmlns:a16="http://schemas.microsoft.com/office/drawing/2014/main" id="{F45FA5A3-CE81-0A47-98D1-22CD9FCBC9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09700" y="2552700"/>
            <a:ext cx="4953000" cy="4953000"/>
          </a:xfrm>
          <a:prstGeom prst="rect">
            <a:avLst/>
          </a:prstGeom>
        </p:spPr>
      </p:pic>
    </p:spTree>
    <p:extLst>
      <p:ext uri="{BB962C8B-B14F-4D97-AF65-F5344CB8AC3E}">
        <p14:creationId xmlns:p14="http://schemas.microsoft.com/office/powerpoint/2010/main" val="6070739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D64E1A-794E-7F41-A569-1ED061CB3F1A}"/>
              </a:ext>
            </a:extLst>
          </p:cNvPr>
          <p:cNvSpPr txBox="1"/>
          <p:nvPr/>
        </p:nvSpPr>
        <p:spPr>
          <a:xfrm>
            <a:off x="6168454" y="891914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7" name="Graphic 6">
            <a:extLst>
              <a:ext uri="{FF2B5EF4-FFF2-40B4-BE49-F238E27FC236}">
                <a16:creationId xmlns:a16="http://schemas.microsoft.com/office/drawing/2014/main" id="{6A966CBC-D2AB-C944-B903-DC452513C44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25550" y="2368550"/>
            <a:ext cx="5321300" cy="5321300"/>
          </a:xfrm>
          <a:prstGeom prst="rect">
            <a:avLst/>
          </a:prstGeom>
        </p:spPr>
      </p:pic>
    </p:spTree>
    <p:extLst>
      <p:ext uri="{BB962C8B-B14F-4D97-AF65-F5344CB8AC3E}">
        <p14:creationId xmlns:p14="http://schemas.microsoft.com/office/powerpoint/2010/main" val="36772775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D64E1A-794E-7F41-A569-1ED061CB3F1A}"/>
              </a:ext>
            </a:extLst>
          </p:cNvPr>
          <p:cNvSpPr txBox="1"/>
          <p:nvPr/>
        </p:nvSpPr>
        <p:spPr>
          <a:xfrm>
            <a:off x="6168454" y="891914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7" name="Graphic 6">
            <a:extLst>
              <a:ext uri="{FF2B5EF4-FFF2-40B4-BE49-F238E27FC236}">
                <a16:creationId xmlns:a16="http://schemas.microsoft.com/office/drawing/2014/main" id="{9A69679D-F2FC-FB4B-967E-713ACECA694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4900" y="2247900"/>
            <a:ext cx="5562600" cy="5562600"/>
          </a:xfrm>
          <a:prstGeom prst="rect">
            <a:avLst/>
          </a:prstGeom>
        </p:spPr>
      </p:pic>
    </p:spTree>
    <p:extLst>
      <p:ext uri="{BB962C8B-B14F-4D97-AF65-F5344CB8AC3E}">
        <p14:creationId xmlns:p14="http://schemas.microsoft.com/office/powerpoint/2010/main" val="9562178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49524D2-9399-3A41-82D0-8DBE4763EBCB}"/>
              </a:ext>
            </a:extLst>
          </p:cNvPr>
          <p:cNvSpPr txBox="1"/>
          <p:nvPr/>
        </p:nvSpPr>
        <p:spPr>
          <a:xfrm>
            <a:off x="828000" y="633600"/>
            <a:ext cx="4497385" cy="369332"/>
          </a:xfrm>
          <a:prstGeom prst="rect">
            <a:avLst/>
          </a:prstGeom>
          <a:noFill/>
        </p:spPr>
        <p:txBody>
          <a:bodyPr wrap="none" rtlCol="0">
            <a:spAutoFit/>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Performance Notes – Cosmic rays (electronics)</a:t>
            </a:r>
          </a:p>
        </p:txBody>
      </p:sp>
      <p:sp>
        <p:nvSpPr>
          <p:cNvPr id="5" name="TextBox 4">
            <a:extLst>
              <a:ext uri="{FF2B5EF4-FFF2-40B4-BE49-F238E27FC236}">
                <a16:creationId xmlns:a16="http://schemas.microsoft.com/office/drawing/2014/main" id="{73E4703D-9668-A945-8EFA-612B79BEC07B}"/>
              </a:ext>
            </a:extLst>
          </p:cNvPr>
          <p:cNvSpPr txBox="1"/>
          <p:nvPr/>
        </p:nvSpPr>
        <p:spPr>
          <a:xfrm>
            <a:off x="828000" y="1002932"/>
            <a:ext cx="6343200" cy="7848302"/>
          </a:xfrm>
          <a:prstGeom prst="rect">
            <a:avLst/>
          </a:prstGeom>
          <a:noFill/>
        </p:spPr>
        <p:txBody>
          <a:bodyPr wrap="square" rtlCol="0">
            <a:spAutoFit/>
          </a:bodyPr>
          <a:lstStyle/>
          <a:p>
            <a:pPr algn="just"/>
            <a:r>
              <a:rPr lang="en-US" sz="1200" dirty="0">
                <a:latin typeface="Helvetica Neue Light" panose="02000403000000020004" pitchFamily="2" charset="0"/>
                <a:ea typeface="Helvetica Neue Light" panose="02000403000000020004" pitchFamily="2" charset="0"/>
              </a:rPr>
              <a:t>Cosmic rays are high-energy protons and atomic nuclei which move through space at nearly the speed of light. They originate from the sun, from outside of the solar system and from distant galaxies. </a:t>
            </a:r>
          </a:p>
          <a:p>
            <a:pPr algn="just"/>
            <a:endParaRPr lang="en-US" sz="1200" dirty="0">
              <a:latin typeface="Helvetica Neue Light" panose="02000403000000020004" pitchFamily="2" charset="0"/>
              <a:ea typeface="Helvetica Neue Light" panose="02000403000000020004" pitchFamily="2" charset="0"/>
            </a:endParaRPr>
          </a:p>
          <a:p>
            <a:pPr algn="just"/>
            <a:r>
              <a:rPr lang="en-US" sz="1200" dirty="0">
                <a:latin typeface="Helvetica Neue Light" panose="02000403000000020004" pitchFamily="2" charset="0"/>
                <a:ea typeface="Helvetica Neue Light" panose="02000403000000020004" pitchFamily="2" charset="0"/>
              </a:rPr>
              <a:t>The cosmic ray performance relies on a cosmic ray detector connected to a computer via OSC. The computer runs a python software that controls all aspects of the performance, including multi-channel and immersive spatialization playback (free and open-source code on GitHub).</a:t>
            </a:r>
          </a:p>
          <a:p>
            <a:pPr algn="just"/>
            <a:endParaRPr lang="en-US" sz="1200" dirty="0">
              <a:latin typeface="Helvetica Neue Light" panose="02000403000000020004" pitchFamily="2" charset="0"/>
              <a:ea typeface="Helvetica Neue Light" panose="02000403000000020004" pitchFamily="2" charset="0"/>
            </a:endParaRPr>
          </a:p>
          <a:p>
            <a:pPr algn="just"/>
            <a:r>
              <a:rPr lang="en-US" sz="1200" dirty="0">
                <a:latin typeface="Helvetica Neue Light" panose="02000403000000020004" pitchFamily="2" charset="0"/>
                <a:ea typeface="Helvetica Neue Light" panose="02000403000000020004" pitchFamily="2" charset="0"/>
              </a:rPr>
              <a:t>The cosmic ray detector is a self-contained apparatus that employs plastic scintillator as a detection medium and a silicon photomultiplier for light collection. It is powered via USB and used in conjunction with the provided software allows to make interesting physics measurements. The total cost of each counter is approximately $100. The detector can be built by the performer (it is originally conceived as a simple, physics-motivated machine- and electronics-shop project for university students and schools). Instruction for the built can be found here: http://www.cosmicwatch.lns.mit.edu/. Alternatively, a detector will be sent to the performer before the concert. A simple software simulator is also part of the software package for rehearsal purposes.</a:t>
            </a:r>
          </a:p>
          <a:p>
            <a:pPr algn="just"/>
            <a:endParaRPr lang="en-US" sz="1200" dirty="0">
              <a:latin typeface="Helvetica Neue Light" panose="02000403000000020004" pitchFamily="2" charset="0"/>
              <a:ea typeface="Helvetica Neue Light" panose="02000403000000020004" pitchFamily="2" charset="0"/>
            </a:endParaRPr>
          </a:p>
          <a:p>
            <a:pPr algn="just"/>
            <a:r>
              <a:rPr lang="en-US" sz="1200" dirty="0">
                <a:latin typeface="Helvetica Neue Light" panose="02000403000000020004" pitchFamily="2" charset="0"/>
                <a:ea typeface="Helvetica Neue Light" panose="02000403000000020004" pitchFamily="2" charset="0"/>
              </a:rPr>
              <a:t>Cosmic rays ”perform” a score made of a sequence of prerecorded gestures that follows an optimized path on a unique network of pitches generated on the fly for each performance. For more information about the music-theoretical background of network topology in musical spaces see [1,2].</a:t>
            </a:r>
          </a:p>
          <a:p>
            <a:pPr algn="just"/>
            <a:endParaRPr lang="en-US" sz="1200" dirty="0">
              <a:latin typeface="Helvetica Neue Light" panose="02000403000000020004" pitchFamily="2" charset="0"/>
              <a:ea typeface="Helvetica Neue Light" panose="02000403000000020004" pitchFamily="2" charset="0"/>
            </a:endParaRPr>
          </a:p>
          <a:p>
            <a:pPr algn="just"/>
            <a:r>
              <a:rPr lang="en-US" sz="1200" dirty="0">
                <a:latin typeface="Helvetica Neue Light" panose="02000403000000020004" pitchFamily="2" charset="0"/>
                <a:ea typeface="Helvetica Neue Light" panose="02000403000000020004" pitchFamily="2" charset="0"/>
              </a:rPr>
              <a:t>The performer can choose the sounds that make the sample library of the cosmic stream, however, there should be a set of samples of sounds that span the full range of the instrument (three octaves), and two more sets of more percussive sounds. Use of effects or any form of sound manipulation is left to the performer.</a:t>
            </a:r>
          </a:p>
          <a:p>
            <a:pPr algn="just"/>
            <a:endParaRPr lang="en-US" sz="1200" dirty="0">
              <a:latin typeface="Helvetica Neue Light" panose="02000403000000020004" pitchFamily="2" charset="0"/>
              <a:ea typeface="Helvetica Neue Light" panose="02000403000000020004" pitchFamily="2" charset="0"/>
            </a:endParaRPr>
          </a:p>
          <a:p>
            <a:pPr algn="just"/>
            <a:r>
              <a:rPr lang="en-US" sz="1200" dirty="0">
                <a:latin typeface="Helvetica Neue Light" panose="02000403000000020004" pitchFamily="2" charset="0"/>
                <a:ea typeface="Helvetica Neue Light" panose="02000403000000020004" pitchFamily="2" charset="0"/>
              </a:rPr>
              <a:t>The electronic performance consists of 13 scenes as movements of a concerto – the transitions between scenes is controlled by the performer via a pedal.</a:t>
            </a:r>
          </a:p>
          <a:p>
            <a:pPr algn="just"/>
            <a:endParaRPr lang="en-US" sz="1200" dirty="0">
              <a:latin typeface="Helvetica Neue Light" panose="02000403000000020004" pitchFamily="2" charset="0"/>
              <a:ea typeface="Helvetica Neue Light" panose="02000403000000020004" pitchFamily="2" charset="0"/>
            </a:endParaRPr>
          </a:p>
          <a:p>
            <a:pPr algn="just"/>
            <a:r>
              <a:rPr lang="en-US" sz="1200" dirty="0">
                <a:latin typeface="Helvetica Neue Light" panose="02000403000000020004" pitchFamily="2" charset="0"/>
                <a:ea typeface="Helvetica Neue Light" panose="02000403000000020004" pitchFamily="2" charset="0"/>
              </a:rPr>
              <a:t>Sound should be spatialized on multiple speakers. Ideally it should come to the audience from high up and from all cardinal directions. The performer should also be amplified, and her sound should come from a rack of speakers at a lower height.</a:t>
            </a:r>
          </a:p>
          <a:p>
            <a:pPr algn="just"/>
            <a:endParaRPr lang="en-US" sz="1200" dirty="0">
              <a:latin typeface="Helvetica Neue Light" panose="02000403000000020004" pitchFamily="2" charset="0"/>
              <a:ea typeface="Helvetica Neue Light" panose="02000403000000020004" pitchFamily="2" charset="0"/>
            </a:endParaRPr>
          </a:p>
          <a:p>
            <a:pPr algn="just"/>
            <a:r>
              <a:rPr lang="en-US" sz="1200" dirty="0">
                <a:latin typeface="Helvetica Neue Light" panose="02000403000000020004" pitchFamily="2" charset="0"/>
                <a:ea typeface="Helvetica Neue Light" panose="02000403000000020004" pitchFamily="2" charset="0"/>
              </a:rPr>
              <a:t>[1] M. Buongiorno Nardelli, </a:t>
            </a:r>
            <a:r>
              <a:rPr lang="en-US" sz="1200" i="1" dirty="0">
                <a:latin typeface="Helvetica Neue Light" panose="02000403000000020004" pitchFamily="2" charset="0"/>
                <a:ea typeface="Helvetica Neue Light" panose="02000403000000020004" pitchFamily="2" charset="0"/>
              </a:rPr>
              <a:t>Topology of Networks in Generalized Musical Spaces</a:t>
            </a:r>
            <a:r>
              <a:rPr lang="en-US" sz="1200" dirty="0">
                <a:latin typeface="Helvetica Neue Light" panose="02000403000000020004" pitchFamily="2" charset="0"/>
                <a:ea typeface="Helvetica Neue Light" panose="02000403000000020004" pitchFamily="2" charset="0"/>
              </a:rPr>
              <a:t>. Leonardo Music Journal, 30, 38-43 (2020).</a:t>
            </a:r>
          </a:p>
          <a:p>
            <a:pPr algn="just"/>
            <a:r>
              <a:rPr lang="en-US" sz="1200" dirty="0">
                <a:latin typeface="Helvetica Neue Light" panose="02000403000000020004" pitchFamily="2" charset="0"/>
                <a:ea typeface="Helvetica Neue Light" panose="02000403000000020004" pitchFamily="2" charset="0"/>
              </a:rPr>
              <a:t>[2] M. Buongiorno Nardelli, </a:t>
            </a:r>
            <a:r>
              <a:rPr lang="en-US" sz="1200" i="1" dirty="0">
                <a:latin typeface="Helvetica Neue Light" panose="02000403000000020004" pitchFamily="2" charset="0"/>
                <a:ea typeface="Helvetica Neue Light" panose="02000403000000020004" pitchFamily="2" charset="0"/>
              </a:rPr>
              <a:t>Tonal harmony and the topology of dynamical score networks </a:t>
            </a:r>
            <a:r>
              <a:rPr lang="en-US" sz="1200" dirty="0">
                <a:latin typeface="Helvetica Neue Light" panose="02000403000000020004" pitchFamily="2" charset="0"/>
                <a:ea typeface="Helvetica Neue Light" panose="02000403000000020004" pitchFamily="2" charset="0"/>
              </a:rPr>
              <a:t>(2021), at https://</a:t>
            </a:r>
            <a:r>
              <a:rPr lang="en-US" sz="1200" dirty="0" err="1">
                <a:latin typeface="Helvetica Neue Light" panose="02000403000000020004" pitchFamily="2" charset="0"/>
                <a:ea typeface="Helvetica Neue Light" panose="02000403000000020004" pitchFamily="2" charset="0"/>
              </a:rPr>
              <a:t>arxiv.org</a:t>
            </a:r>
            <a:r>
              <a:rPr lang="en-US" sz="1200" dirty="0">
                <a:latin typeface="Helvetica Neue Light" panose="02000403000000020004" pitchFamily="2" charset="0"/>
                <a:ea typeface="Helvetica Neue Light" panose="02000403000000020004" pitchFamily="2" charset="0"/>
              </a:rPr>
              <a:t>/abs/2006.01033</a:t>
            </a:r>
          </a:p>
          <a:p>
            <a:pPr algn="just"/>
            <a:endParaRPr lang="en-US" sz="12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15780274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D64E1A-794E-7F41-A569-1ED061CB3F1A}"/>
              </a:ext>
            </a:extLst>
          </p:cNvPr>
          <p:cNvSpPr txBox="1"/>
          <p:nvPr/>
        </p:nvSpPr>
        <p:spPr>
          <a:xfrm>
            <a:off x="6168454" y="891914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9" name="Graphic 8">
            <a:extLst>
              <a:ext uri="{FF2B5EF4-FFF2-40B4-BE49-F238E27FC236}">
                <a16:creationId xmlns:a16="http://schemas.microsoft.com/office/drawing/2014/main" id="{776EAE71-069F-9F4C-81C2-092FD83EFC5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71600" y="2514600"/>
            <a:ext cx="5029200" cy="5029200"/>
          </a:xfrm>
          <a:prstGeom prst="rect">
            <a:avLst/>
          </a:prstGeom>
        </p:spPr>
      </p:pic>
    </p:spTree>
    <p:extLst>
      <p:ext uri="{BB962C8B-B14F-4D97-AF65-F5344CB8AC3E}">
        <p14:creationId xmlns:p14="http://schemas.microsoft.com/office/powerpoint/2010/main" val="7299309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D64E1A-794E-7F41-A569-1ED061CB3F1A}"/>
              </a:ext>
            </a:extLst>
          </p:cNvPr>
          <p:cNvSpPr txBox="1"/>
          <p:nvPr/>
        </p:nvSpPr>
        <p:spPr>
          <a:xfrm>
            <a:off x="6168454" y="891914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7" name="Graphic 6">
            <a:extLst>
              <a:ext uri="{FF2B5EF4-FFF2-40B4-BE49-F238E27FC236}">
                <a16:creationId xmlns:a16="http://schemas.microsoft.com/office/drawing/2014/main" id="{BA6006CC-C814-2E47-B4B5-96C7125C1A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76400" y="2819400"/>
            <a:ext cx="4419600" cy="4419600"/>
          </a:xfrm>
          <a:prstGeom prst="rect">
            <a:avLst/>
          </a:prstGeom>
        </p:spPr>
      </p:pic>
    </p:spTree>
    <p:extLst>
      <p:ext uri="{BB962C8B-B14F-4D97-AF65-F5344CB8AC3E}">
        <p14:creationId xmlns:p14="http://schemas.microsoft.com/office/powerpoint/2010/main" val="3075757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D64E1A-794E-7F41-A569-1ED061CB3F1A}"/>
              </a:ext>
            </a:extLst>
          </p:cNvPr>
          <p:cNvSpPr txBox="1"/>
          <p:nvPr/>
        </p:nvSpPr>
        <p:spPr>
          <a:xfrm>
            <a:off x="6168454" y="891914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7" name="Graphic 6">
            <a:extLst>
              <a:ext uri="{FF2B5EF4-FFF2-40B4-BE49-F238E27FC236}">
                <a16:creationId xmlns:a16="http://schemas.microsoft.com/office/drawing/2014/main" id="{651BB8FA-4F74-E541-88F9-257FB272F3B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97050" y="2940050"/>
            <a:ext cx="4178300" cy="4178300"/>
          </a:xfrm>
          <a:prstGeom prst="rect">
            <a:avLst/>
          </a:prstGeom>
        </p:spPr>
      </p:pic>
    </p:spTree>
    <p:extLst>
      <p:ext uri="{BB962C8B-B14F-4D97-AF65-F5344CB8AC3E}">
        <p14:creationId xmlns:p14="http://schemas.microsoft.com/office/powerpoint/2010/main" val="18971687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D64E1A-794E-7F41-A569-1ED061CB3F1A}"/>
              </a:ext>
            </a:extLst>
          </p:cNvPr>
          <p:cNvSpPr txBox="1"/>
          <p:nvPr/>
        </p:nvSpPr>
        <p:spPr>
          <a:xfrm>
            <a:off x="6168454" y="891914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11" name="Graphic 10">
            <a:extLst>
              <a:ext uri="{FF2B5EF4-FFF2-40B4-BE49-F238E27FC236}">
                <a16:creationId xmlns:a16="http://schemas.microsoft.com/office/drawing/2014/main" id="{7133897E-2DDB-8846-96E0-19583A0455B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3650" y="3676650"/>
            <a:ext cx="2705100" cy="2705100"/>
          </a:xfrm>
          <a:prstGeom prst="rect">
            <a:avLst/>
          </a:prstGeom>
        </p:spPr>
      </p:pic>
    </p:spTree>
    <p:extLst>
      <p:ext uri="{BB962C8B-B14F-4D97-AF65-F5344CB8AC3E}">
        <p14:creationId xmlns:p14="http://schemas.microsoft.com/office/powerpoint/2010/main" val="30862302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1E41531-E3B7-F14D-9D25-C5E8B65923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8500" y="4381500"/>
            <a:ext cx="1295400" cy="1295400"/>
          </a:xfrm>
          <a:prstGeom prst="rect">
            <a:avLst/>
          </a:prstGeom>
        </p:spPr>
      </p:pic>
      <p:sp>
        <p:nvSpPr>
          <p:cNvPr id="4" name="TextBox 3">
            <a:extLst>
              <a:ext uri="{FF2B5EF4-FFF2-40B4-BE49-F238E27FC236}">
                <a16:creationId xmlns:a16="http://schemas.microsoft.com/office/drawing/2014/main" id="{76D64E1A-794E-7F41-A569-1ED061CB3F1A}"/>
              </a:ext>
            </a:extLst>
          </p:cNvPr>
          <p:cNvSpPr txBox="1"/>
          <p:nvPr/>
        </p:nvSpPr>
        <p:spPr>
          <a:xfrm>
            <a:off x="6168454" y="891914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spTree>
    <p:extLst>
      <p:ext uri="{BB962C8B-B14F-4D97-AF65-F5344CB8AC3E}">
        <p14:creationId xmlns:p14="http://schemas.microsoft.com/office/powerpoint/2010/main" val="5331683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3261C0-B780-9C42-9725-C6FEBBAEC3CB}"/>
              </a:ext>
            </a:extLst>
          </p:cNvPr>
          <p:cNvSpPr/>
          <p:nvPr/>
        </p:nvSpPr>
        <p:spPr>
          <a:xfrm>
            <a:off x="791668" y="1012164"/>
            <a:ext cx="6189064" cy="6555641"/>
          </a:xfrm>
          <a:prstGeom prst="rect">
            <a:avLst/>
          </a:prstGeom>
        </p:spPr>
        <p:txBody>
          <a:bodyPr wrap="square">
            <a:spAutoFit/>
          </a:bodyPr>
          <a:lstStyle/>
          <a:p>
            <a:pPr algn="jus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b="1" dirty="0">
                <a:solidFill>
                  <a:srgbClr val="000000"/>
                </a:solidFill>
                <a:latin typeface="Helvetica Neue Condensed" panose="02000503000000020004" pitchFamily="2" charset="0"/>
                <a:ea typeface="Times New Roman" panose="02020603050405020304" pitchFamily="18" charset="0"/>
                <a:cs typeface="Menlo" panose="020B0609030804020204" pitchFamily="49" charset="0"/>
              </a:rPr>
              <a:t>Compositional design and algorithmic notes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jus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gn="jus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This piece embodies the idea of performers and audience as active co-creators of the artistic event. This idea has developed over the years, starting with my miniature opera </a:t>
            </a:r>
            <a:r>
              <a:rPr lang="en-US" sz="1200" b="1" dirty="0">
                <a:solidFill>
                  <a:srgbClr val="000000"/>
                </a:solidFill>
                <a:latin typeface="Helvetica Neue Condensed" panose="02000503000000020004" pitchFamily="2" charset="0"/>
                <a:ea typeface="Times New Roman" panose="02020603050405020304" pitchFamily="18" charset="0"/>
                <a:cs typeface="Menlo" panose="020B0609030804020204" pitchFamily="49" charset="0"/>
              </a:rPr>
              <a:t>Unknown, a journey</a:t>
            </a: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 (</a:t>
            </a:r>
            <a:r>
              <a:rPr lang="en-US" sz="1200" u="sng"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hlinkClick r:id="rId2"/>
              </a:rPr>
              <a:t>https://www.materialssoundmusic.com/copy-of-installations</a:t>
            </a: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 and has now found an evolutionary path in the concept of musical spaces as networks, that has become the foundation of my artistic and music-theoretic research in the past few years [1,2]. In </a:t>
            </a:r>
            <a:r>
              <a:rPr lang="en-US" sz="1200" b="1" dirty="0" err="1">
                <a:solidFill>
                  <a:srgbClr val="000000"/>
                </a:solidFill>
                <a:latin typeface="Helvetica Neue Condensed" panose="02000503000000020004" pitchFamily="2" charset="0"/>
                <a:ea typeface="Times New Roman" panose="02020603050405020304" pitchFamily="18" charset="0"/>
                <a:cs typeface="Menlo" panose="020B0609030804020204" pitchFamily="49" charset="0"/>
              </a:rPr>
              <a:t>L’Indifferenza</a:t>
            </a:r>
            <a:r>
              <a:rPr lang="en-US" sz="1200" b="1" dirty="0">
                <a:solidFill>
                  <a:srgbClr val="000000"/>
                </a:solidFill>
                <a:latin typeface="Helvetica Neue Condensed" panose="02000503000000020004" pitchFamily="2" charset="0"/>
                <a:ea typeface="Times New Roman" panose="02020603050405020304" pitchFamily="18" charset="0"/>
                <a:cs typeface="Menlo" panose="020B0609030804020204" pitchFamily="49" charset="0"/>
              </a:rPr>
              <a:t> </a:t>
            </a:r>
            <a:r>
              <a:rPr lang="en-US" sz="1200" b="1" dirty="0" err="1">
                <a:solidFill>
                  <a:srgbClr val="000000"/>
                </a:solidFill>
                <a:latin typeface="Helvetica Neue Condensed" panose="02000503000000020004" pitchFamily="2" charset="0"/>
                <a:ea typeface="Times New Roman" panose="02020603050405020304" pitchFamily="18" charset="0"/>
                <a:cs typeface="Menlo" panose="020B0609030804020204" pitchFamily="49" charset="0"/>
              </a:rPr>
              <a:t>dell’Amore</a:t>
            </a:r>
            <a:r>
              <a:rPr lang="en-US" sz="1200" b="1" dirty="0">
                <a:solidFill>
                  <a:srgbClr val="000000"/>
                </a:solidFill>
                <a:latin typeface="Helvetica Neue Condensed" panose="02000503000000020004" pitchFamily="2" charset="0"/>
                <a:ea typeface="Times New Roman" panose="02020603050405020304" pitchFamily="18" charset="0"/>
                <a:cs typeface="Menlo" panose="020B0609030804020204" pitchFamily="49" charset="0"/>
              </a:rPr>
              <a:t> </a:t>
            </a:r>
            <a:r>
              <a:rPr lang="en-US" sz="1200" b="1" dirty="0" err="1">
                <a:solidFill>
                  <a:srgbClr val="000000"/>
                </a:solidFill>
                <a:latin typeface="Helvetica Neue Condensed" panose="02000503000000020004" pitchFamily="2" charset="0"/>
                <a:ea typeface="Times New Roman" panose="02020603050405020304" pitchFamily="18" charset="0"/>
                <a:cs typeface="Menlo" panose="020B0609030804020204" pitchFamily="49" charset="0"/>
              </a:rPr>
              <a:t>Cosmico</a:t>
            </a: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 every aspect of the performance is defined by two key elements: a network of nodes with a specific connection topology, and the determination of the optimal path that visits every link connecting any node at least once. Once the parameters of the execution have been defined the performers are highly encouraged not to stop at the first generation of the score(s) but explore how different choices of the parameters would result in the final performance.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gn="jus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The network structure used in the generation of the previous score is produced using the </a:t>
            </a:r>
            <a:r>
              <a:rPr lang="en-US" sz="1200" dirty="0" err="1">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Barabasi</a:t>
            </a: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-Albert model for the generation of random scale-free networks [3] but other models are </a:t>
            </a:r>
            <a:r>
              <a:rPr lang="en-US" sz="1200" dirty="0" err="1">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alsoimplemented</a:t>
            </a: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 in the score-generating program. The </a:t>
            </a:r>
            <a:r>
              <a:rPr lang="en-US" sz="1200" dirty="0" err="1">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Barabasi</a:t>
            </a: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-Albert model </a:t>
            </a:r>
            <a:r>
              <a:rPr lang="en-GB"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incorporates two important general concepts, growth and preferential attachment: growth means that the number of nodes in the network increases over time; preferential attachment means that the more connected a node is, the more likely it is to receive new links. Nodes with a higher degree have a stronger ability to grab links added to the network. The resulting topology is fundamental in the analysis of many musical spaces [1,2]. This topology is also central to the determination of the optimal path that guides the performer through the graph: we solve here a route optimization problem to find a shortest closed path or circuit that visits every edge of the graph we have generated. When the graph has a Eulerian circuit (a closed walk that covers every edge once), that circuit is an optimal solution. Otherwise, the optimization problem is to find the smallest number of graph edges to duplicate (or the subset of edges with the minimum possible total weight) so that the resulting multigraph does have a Eulerian circuit.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gn="jus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gn="jus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[1] </a:t>
            </a:r>
            <a:r>
              <a:rPr lang="en-US" sz="1200" dirty="0">
                <a:solidFill>
                  <a:srgbClr val="000000"/>
                </a:solidFill>
                <a:latin typeface="Helvetica Neue Light" panose="02000403000000020004" pitchFamily="2" charset="0"/>
                <a:ea typeface="Calibri" panose="020F0502020204030204" pitchFamily="34" charset="0"/>
                <a:cs typeface="Menlo" panose="020B0609030804020204" pitchFamily="49" charset="0"/>
              </a:rPr>
              <a:t>Buongiorno Nardelli, M. (2020). Topology of Networks in Generalized Musical Spaces. </a:t>
            </a:r>
            <a:r>
              <a:rPr lang="en-US" sz="1200" i="1" dirty="0">
                <a:solidFill>
                  <a:srgbClr val="000000"/>
                </a:solidFill>
                <a:latin typeface="Helvetica Neue Light" panose="02000403000000020004" pitchFamily="2" charset="0"/>
                <a:ea typeface="Calibri" panose="020F0502020204030204" pitchFamily="34" charset="0"/>
                <a:cs typeface="Menlo" panose="020B0609030804020204" pitchFamily="49" charset="0"/>
              </a:rPr>
              <a:t>Leonardo Music Journal, 30</a:t>
            </a:r>
            <a:r>
              <a:rPr lang="en-US" sz="1200" dirty="0">
                <a:solidFill>
                  <a:srgbClr val="000000"/>
                </a:solidFill>
                <a:latin typeface="Helvetica Neue Light" panose="02000403000000020004" pitchFamily="2" charset="0"/>
                <a:ea typeface="Calibri" panose="020F0502020204030204" pitchFamily="34" charset="0"/>
                <a:cs typeface="Menlo" panose="020B0609030804020204" pitchFamily="49" charset="0"/>
              </a:rPr>
              <a:t>, 38-43. Also available at </a:t>
            </a:r>
            <a:r>
              <a:rPr lang="en-US" sz="1200" u="sng" dirty="0">
                <a:solidFill>
                  <a:srgbClr val="000000"/>
                </a:solidFill>
                <a:latin typeface="Helvetica Neue Light" panose="02000403000000020004" pitchFamily="2" charset="0"/>
                <a:ea typeface="Calibri" panose="020F0502020204030204" pitchFamily="34" charset="0"/>
                <a:cs typeface="Menlo" panose="020B0609030804020204" pitchFamily="49" charset="0"/>
                <a:hlinkClick r:id="rId3"/>
              </a:rPr>
              <a:t>https://arxiv.org/abs/1905.01842</a:t>
            </a:r>
            <a:r>
              <a:rPr lang="en-US" sz="1200" dirty="0">
                <a:solidFill>
                  <a:srgbClr val="000000"/>
                </a:solidFill>
                <a:latin typeface="Helvetica Neue Light" panose="02000403000000020004" pitchFamily="2" charset="0"/>
                <a:ea typeface="Calibri" panose="020F0502020204030204" pitchFamily="34" charset="0"/>
                <a:cs typeface="Menlo" panose="020B060903080402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gn="jus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[2] </a:t>
            </a:r>
            <a:r>
              <a:rPr lang="en-US" sz="1200" dirty="0">
                <a:solidFill>
                  <a:srgbClr val="000000"/>
                </a:solidFill>
                <a:latin typeface="Helvetica Neue Light" panose="02000403000000020004" pitchFamily="2" charset="0"/>
                <a:ea typeface="Calibri" panose="020F0502020204030204" pitchFamily="34" charset="0"/>
                <a:cs typeface="Menlo" panose="020B0609030804020204" pitchFamily="49" charset="0"/>
              </a:rPr>
              <a:t>Buongiorno Nardelli, M. (2021). Tonal harmony and the topology of dynamical score networks. </a:t>
            </a:r>
            <a:r>
              <a:rPr lang="en-US" sz="1200" i="1" dirty="0">
                <a:solidFill>
                  <a:srgbClr val="000000"/>
                </a:solidFill>
                <a:latin typeface="Helvetica Neue Light" panose="02000403000000020004" pitchFamily="2" charset="0"/>
                <a:ea typeface="Calibri" panose="020F0502020204030204" pitchFamily="34" charset="0"/>
                <a:cs typeface="Menlo" panose="020B0609030804020204" pitchFamily="49" charset="0"/>
              </a:rPr>
              <a:t>under review. </a:t>
            </a:r>
            <a:r>
              <a:rPr lang="en-US" sz="1200" dirty="0">
                <a:solidFill>
                  <a:srgbClr val="000000"/>
                </a:solidFill>
                <a:latin typeface="Helvetica Neue Light" panose="02000403000000020004" pitchFamily="2" charset="0"/>
                <a:ea typeface="Calibri" panose="020F0502020204030204" pitchFamily="34" charset="0"/>
                <a:cs typeface="Menlo" panose="020B0609030804020204" pitchFamily="49" charset="0"/>
              </a:rPr>
              <a:t>Also available at </a:t>
            </a:r>
            <a:r>
              <a:rPr lang="en-US" sz="1200" u="sng" dirty="0">
                <a:solidFill>
                  <a:srgbClr val="000000"/>
                </a:solidFill>
                <a:latin typeface="Helvetica Neue Light" panose="02000403000000020004" pitchFamily="2" charset="0"/>
                <a:ea typeface="Calibri" panose="020F0502020204030204" pitchFamily="34" charset="0"/>
                <a:cs typeface="Menlo" panose="020B0609030804020204" pitchFamily="49" charset="0"/>
                <a:hlinkClick r:id="rId4"/>
              </a:rPr>
              <a:t>https://arxiv.org/abs/2006.01033</a:t>
            </a:r>
            <a:r>
              <a:rPr lang="en-US" sz="1200" dirty="0">
                <a:solidFill>
                  <a:srgbClr val="000000"/>
                </a:solidFill>
                <a:latin typeface="Helvetica Neue Light" panose="02000403000000020004" pitchFamily="2" charset="0"/>
                <a:ea typeface="Calibri" panose="020F0502020204030204" pitchFamily="34" charset="0"/>
                <a:cs typeface="Menlo" panose="020B060903080402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gn="jus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[3] </a:t>
            </a:r>
            <a:r>
              <a:rPr lang="en-US" sz="1200" dirty="0" err="1">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Barabasi</a:t>
            </a: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 A., &amp; Albert, R. (1999). Emergence of scaling in random networks. </a:t>
            </a:r>
            <a:r>
              <a:rPr lang="en-US" sz="1200" i="1"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Science, 286</a:t>
            </a: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 509-512.</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681990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ABF8052-7B01-C74C-988E-9D32B53DE257}"/>
              </a:ext>
            </a:extLst>
          </p:cNvPr>
          <p:cNvSpPr/>
          <p:nvPr/>
        </p:nvSpPr>
        <p:spPr>
          <a:xfrm>
            <a:off x="1058680" y="5410019"/>
            <a:ext cx="5829300" cy="3847207"/>
          </a:xfrm>
          <a:prstGeom prst="rect">
            <a:avLst/>
          </a:prstGeom>
        </p:spPr>
        <p:txBody>
          <a:bodyPr wrap="square">
            <a:spAutoFit/>
          </a:bodyPr>
          <a:lstStyle/>
          <a:p>
            <a:pPr algn="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b="1" dirty="0">
                <a:solidFill>
                  <a:srgbClr val="000000"/>
                </a:solidFill>
                <a:latin typeface="Helvetica Neue Condensed" panose="02000503000000020004" pitchFamily="2" charset="0"/>
                <a:ea typeface="Times New Roman" panose="02020603050405020304" pitchFamily="18" charset="0"/>
                <a:cs typeface="Menlo" panose="020B0609030804020204" pitchFamily="49" charset="0"/>
              </a:rPr>
              <a:t>Marco Buongiorno Nardelli</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jus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gn="just"/>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is a composer, media artist and computational physicist who</a:t>
            </a:r>
            <a:r>
              <a:rPr lang="en-US" sz="1200" b="1"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 </a:t>
            </a: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brings a platform for Art/Science integration rooted in his profound and extensive expertise in development of scientific and artistic software and his vision for sustainable community software development. He is University Distinguished Research Professor at the University of North Texas, with academic appointments in Physics, Chemistry and Composition, and a member of iARTA, the Initiative for Advanced Research in Technology and the Arts and of CEMI, the Center for Experimental Music and Intermedia. His scientific research activities range from the design and discovery of novel materials for 21</a:t>
            </a:r>
            <a:r>
              <a:rPr lang="en-US" sz="1200" baseline="300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st</a:t>
            </a: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 century applications in renewable energy, environment, nano-electronics and devices, to the development of advanced electronic structure theories and high-throughput techniques in materials genomics and computational materials design. As a music theorist he is a pioneer in the application of complexity theories and big data analysis tools to the structure of music as a generalized mathematical space. As an artist, he is internationally recognized for his music/new media installations, and his artistic research is rooted in the duality "music as data, data as music", including the translation of scientific data and processes into sonic, and potentially artistic, material. </a:t>
            </a:r>
            <a:r>
              <a:rPr lang="en-US" sz="1200" dirty="0">
                <a:solidFill>
                  <a:srgbClr val="000000"/>
                </a:solidFill>
                <a:latin typeface="Helvetica Neue Light" panose="02000403000000020004" pitchFamily="2" charset="0"/>
                <a:ea typeface="Calibri" panose="020F0502020204030204" pitchFamily="34" charset="0"/>
                <a:cs typeface="Menlo" panose="020B0609030804020204" pitchFamily="49" charset="0"/>
              </a:rPr>
              <a:t>See </a:t>
            </a:r>
            <a:r>
              <a:rPr lang="en-US" sz="1200" u="sng" dirty="0">
                <a:solidFill>
                  <a:srgbClr val="000000"/>
                </a:solidFill>
                <a:latin typeface="Helvetica Neue Light" panose="02000403000000020004" pitchFamily="2" charset="0"/>
                <a:ea typeface="Calibri" panose="020F0502020204030204" pitchFamily="34" charset="0"/>
                <a:cs typeface="Menlo" panose="020B0609030804020204" pitchFamily="49" charset="0"/>
                <a:hlinkClick r:id="rId2"/>
              </a:rPr>
              <a:t>www.materialssoundmusic.com</a:t>
            </a:r>
            <a:r>
              <a:rPr lang="en-US" sz="1200" dirty="0">
                <a:solidFill>
                  <a:srgbClr val="000000"/>
                </a:solidFill>
                <a:latin typeface="Helvetica Neue Light" panose="02000403000000020004" pitchFamily="2" charset="0"/>
                <a:ea typeface="Calibri" panose="020F0502020204030204" pitchFamily="34" charset="0"/>
                <a:cs typeface="Menlo" panose="020B0609030804020204" pitchFamily="49" charset="0"/>
              </a:rPr>
              <a:t>, </a:t>
            </a:r>
            <a:r>
              <a:rPr lang="en-US" sz="1200" u="sng" dirty="0">
                <a:solidFill>
                  <a:srgbClr val="000000"/>
                </a:solidFill>
                <a:latin typeface="Helvetica Neue Light" panose="02000403000000020004" pitchFamily="2" charset="0"/>
                <a:ea typeface="Calibri" panose="020F0502020204030204" pitchFamily="34" charset="0"/>
                <a:cs typeface="Menlo" panose="020B0609030804020204" pitchFamily="49" charset="0"/>
                <a:hlinkClick r:id="rId3"/>
              </a:rPr>
              <a:t>www.musicntwrk.com</a:t>
            </a:r>
            <a:r>
              <a:rPr lang="en-US" sz="1200" dirty="0">
                <a:solidFill>
                  <a:srgbClr val="000000"/>
                </a:solidFill>
                <a:latin typeface="Helvetica Neue Light" panose="02000403000000020004" pitchFamily="2" charset="0"/>
                <a:ea typeface="Calibri" panose="020F0502020204030204" pitchFamily="34" charset="0"/>
                <a:cs typeface="Menlo" panose="020B0609030804020204" pitchFamily="49" charset="0"/>
              </a:rPr>
              <a:t> and </a:t>
            </a:r>
            <a:r>
              <a:rPr lang="en-US" sz="1200" u="sng" dirty="0">
                <a:solidFill>
                  <a:srgbClr val="000000"/>
                </a:solidFill>
                <a:latin typeface="Helvetica Neue Light" panose="02000403000000020004" pitchFamily="2" charset="0"/>
                <a:ea typeface="Calibri" panose="020F0502020204030204" pitchFamily="34" charset="0"/>
                <a:cs typeface="Menlo" panose="020B0609030804020204" pitchFamily="49" charset="0"/>
                <a:hlinkClick r:id="rId4"/>
              </a:rPr>
              <a:t>ermes.unt.edu</a:t>
            </a:r>
            <a:r>
              <a:rPr lang="en-US" sz="1200" dirty="0">
                <a:solidFill>
                  <a:srgbClr val="000000"/>
                </a:solidFill>
                <a:latin typeface="Helvetica Neue Light" panose="02000403000000020004" pitchFamily="2" charset="0"/>
                <a:ea typeface="Calibri" panose="020F0502020204030204" pitchFamily="34" charset="0"/>
                <a:cs typeface="Menlo" panose="020B0609030804020204" pitchFamily="49" charset="0"/>
              </a:rPr>
              <a:t> for more information and to learn about his other projects.</a:t>
            </a:r>
            <a:r>
              <a:rPr lang="en-US" sz="1200" dirty="0"/>
              <a:t> </a:t>
            </a:r>
          </a:p>
        </p:txBody>
      </p:sp>
    </p:spTree>
    <p:extLst>
      <p:ext uri="{BB962C8B-B14F-4D97-AF65-F5344CB8AC3E}">
        <p14:creationId xmlns:p14="http://schemas.microsoft.com/office/powerpoint/2010/main" val="2499375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AE81357-0035-1048-83DE-91C7D43AAA75}"/>
              </a:ext>
            </a:extLst>
          </p:cNvPr>
          <p:cNvSpPr txBox="1"/>
          <p:nvPr/>
        </p:nvSpPr>
        <p:spPr>
          <a:xfrm>
            <a:off x="828000" y="1002932"/>
            <a:ext cx="6343200" cy="6740307"/>
          </a:xfrm>
          <a:prstGeom prst="rect">
            <a:avLst/>
          </a:prstGeom>
          <a:noFill/>
        </p:spPr>
        <p:txBody>
          <a:bodyPr wrap="square" rtlCol="0">
            <a:spAutoFit/>
          </a:bodyPr>
          <a:lstStyle/>
          <a:p>
            <a:pPr algn="just"/>
            <a:r>
              <a:rPr lang="en-US" sz="1200" dirty="0">
                <a:latin typeface="Helvetica Neue Light" panose="02000403000000020004" pitchFamily="2" charset="0"/>
                <a:ea typeface="Helvetica Neue Light" panose="02000403000000020004" pitchFamily="2" charset="0"/>
              </a:rPr>
              <a:t>Notation is undetermined in pitch, choice of pitch within the indicated register is left to the performer, to adapt dynamically to the accompaniment of the cosmic ray sequences.</a:t>
            </a:r>
          </a:p>
          <a:p>
            <a:pPr algn="just"/>
            <a:r>
              <a:rPr lang="en-US" sz="1200" dirty="0">
                <a:latin typeface="Helvetica Neue Light" panose="02000403000000020004" pitchFamily="2" charset="0"/>
                <a:ea typeface="Helvetica Neue Light" panose="02000403000000020004" pitchFamily="2" charset="0"/>
              </a:rPr>
              <a:t>Notation is based on a gesture elements as displayed below. Each element is comprised of up to 4 performance directives arranged geometrically in a rectangle: A. register, B. dynamics, C. sound, D. expressive markings:</a:t>
            </a: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marL="228600" indent="-228600" algn="just">
              <a:buAutoNum type="alphaUcPeriod"/>
            </a:pPr>
            <a:r>
              <a:rPr lang="en-US" sz="1200" dirty="0">
                <a:latin typeface="Helvetica Neue Light" panose="02000403000000020004" pitchFamily="2" charset="0"/>
                <a:ea typeface="Helvetica Neue Light" panose="02000403000000020004" pitchFamily="2" charset="0"/>
              </a:rPr>
              <a:t>If present, indicates the register of the sound(s): it can be also interpreted also as a starting register or ending register for the gesture</a:t>
            </a:r>
          </a:p>
          <a:p>
            <a:pPr marL="228600" indent="-228600" algn="just">
              <a:buAutoNum type="alphaUcPeriod"/>
            </a:pPr>
            <a:r>
              <a:rPr lang="en-US" sz="1200" dirty="0">
                <a:latin typeface="Helvetica Neue Light" panose="02000403000000020004" pitchFamily="2" charset="0"/>
                <a:ea typeface="Helvetica Neue Light" panose="02000403000000020004" pitchFamily="2" charset="0"/>
              </a:rPr>
              <a:t>If present, indicates the dynamics</a:t>
            </a:r>
          </a:p>
          <a:p>
            <a:pPr marL="228600" indent="-228600" algn="just">
              <a:buAutoNum type="alphaUcPeriod"/>
            </a:pPr>
            <a:r>
              <a:rPr lang="en-US" sz="1200" dirty="0">
                <a:latin typeface="Helvetica Neue Light" panose="02000403000000020004" pitchFamily="2" charset="0"/>
                <a:ea typeface="Helvetica Neue Light" panose="02000403000000020004" pitchFamily="2" charset="0"/>
              </a:rPr>
              <a:t>Main sound</a:t>
            </a:r>
          </a:p>
          <a:p>
            <a:pPr marL="228600" indent="-228600" algn="just">
              <a:buAutoNum type="alphaUcPeriod"/>
            </a:pPr>
            <a:r>
              <a:rPr lang="en-US" sz="1200" dirty="0">
                <a:latin typeface="Helvetica Neue Light" panose="02000403000000020004" pitchFamily="2" charset="0"/>
                <a:ea typeface="Helvetica Neue Light" panose="02000403000000020004" pitchFamily="2" charset="0"/>
              </a:rPr>
              <a:t>If present, indicates the expressive quality of the gesture.</a:t>
            </a:r>
          </a:p>
          <a:p>
            <a:pPr algn="just"/>
            <a:r>
              <a:rPr lang="en-US" sz="1200" dirty="0">
                <a:latin typeface="Helvetica Neue Light" panose="02000403000000020004" pitchFamily="2" charset="0"/>
                <a:ea typeface="Helvetica Neue Light" panose="02000403000000020004" pitchFamily="2" charset="0"/>
              </a:rPr>
              <a:t>If one of the characteristics is not present, it should be chosen by the performer.</a:t>
            </a:r>
          </a:p>
          <a:p>
            <a:pPr algn="just"/>
            <a:r>
              <a:rPr lang="en-US" sz="1200" dirty="0">
                <a:latin typeface="Helvetica Neue Light" panose="02000403000000020004" pitchFamily="2" charset="0"/>
                <a:ea typeface="Helvetica Neue Light" panose="02000403000000020004" pitchFamily="2" charset="0"/>
              </a:rPr>
              <a:t>As an example, here is a gesture with one or more </a:t>
            </a:r>
            <a:r>
              <a:rPr lang="en-US" sz="1200" dirty="0" err="1">
                <a:latin typeface="Helvetica Neue Light" panose="02000403000000020004" pitchFamily="2" charset="0"/>
                <a:ea typeface="Helvetica Neue Light" panose="02000403000000020004" pitchFamily="2" charset="0"/>
              </a:rPr>
              <a:t>multiphonic</a:t>
            </a:r>
            <a:r>
              <a:rPr lang="en-US" sz="1200" dirty="0">
                <a:latin typeface="Helvetica Neue Light" panose="02000403000000020004" pitchFamily="2" charset="0"/>
                <a:ea typeface="Helvetica Neue Light" panose="02000403000000020004" pitchFamily="2" charset="0"/>
              </a:rPr>
              <a:t> sounds in the middle register, piano and with a downward variation in intonation:</a:t>
            </a: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r>
              <a:rPr lang="en-US" sz="1200" dirty="0">
                <a:latin typeface="Helvetica Neue Light" panose="02000403000000020004" pitchFamily="2" charset="0"/>
                <a:ea typeface="Helvetica Neue Light" panose="02000403000000020004" pitchFamily="2" charset="0"/>
              </a:rPr>
              <a:t>Gestures can be repeated ad libitum, with complete freedom of pitch choice to adapt dynamically to the accompaniment of the cosmic ray sequences. All indications should be interpreted creatively by the performer; however, dynamic markings should be followed as much as possible.</a:t>
            </a:r>
          </a:p>
          <a:p>
            <a:pPr algn="just"/>
            <a:endParaRPr lang="en-US" sz="1200" dirty="0">
              <a:latin typeface="Helvetica Neue Light" panose="02000403000000020004" pitchFamily="2" charset="0"/>
              <a:ea typeface="Helvetica Neue Light" panose="02000403000000020004" pitchFamily="2" charset="0"/>
            </a:endParaRPr>
          </a:p>
          <a:p>
            <a:pPr algn="just"/>
            <a:r>
              <a:rPr lang="en-US" sz="1200" dirty="0">
                <a:latin typeface="Helvetica Neue Light" panose="02000403000000020004" pitchFamily="2" charset="0"/>
                <a:ea typeface="Helvetica Neue Light" panose="02000403000000020004" pitchFamily="2" charset="0"/>
              </a:rPr>
              <a:t>A full description of the symbols is given in the next pages.</a:t>
            </a:r>
          </a:p>
          <a:p>
            <a:pPr algn="just"/>
            <a:endParaRPr lang="en-US" sz="1200" dirty="0">
              <a:latin typeface="Helvetica Neue Light" panose="02000403000000020004" pitchFamily="2" charset="0"/>
              <a:ea typeface="Helvetica Neue Light" panose="02000403000000020004" pitchFamily="2" charset="0"/>
            </a:endParaRPr>
          </a:p>
        </p:txBody>
      </p:sp>
      <p:sp>
        <p:nvSpPr>
          <p:cNvPr id="4" name="Rectangle 3">
            <a:extLst>
              <a:ext uri="{FF2B5EF4-FFF2-40B4-BE49-F238E27FC236}">
                <a16:creationId xmlns:a16="http://schemas.microsoft.com/office/drawing/2014/main" id="{91ED6AC1-A77E-7B4E-AF1C-8670B621D001}"/>
              </a:ext>
            </a:extLst>
          </p:cNvPr>
          <p:cNvSpPr/>
          <p:nvPr/>
        </p:nvSpPr>
        <p:spPr>
          <a:xfrm>
            <a:off x="3425342" y="2179929"/>
            <a:ext cx="921716" cy="1012901"/>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DA8F5AD-197D-1B44-B779-95C4A83B3D03}"/>
              </a:ext>
            </a:extLst>
          </p:cNvPr>
          <p:cNvSpPr txBox="1"/>
          <p:nvPr/>
        </p:nvSpPr>
        <p:spPr>
          <a:xfrm>
            <a:off x="3425342" y="2179929"/>
            <a:ext cx="330540" cy="369332"/>
          </a:xfrm>
          <a:prstGeom prst="rect">
            <a:avLst/>
          </a:prstGeom>
          <a:noFill/>
        </p:spPr>
        <p:txBody>
          <a:bodyPr wrap="none" rtlCol="0">
            <a:spAutoFit/>
          </a:bodyPr>
          <a:lstStyle/>
          <a:p>
            <a:r>
              <a:rPr lang="en-US" dirty="0">
                <a:latin typeface="Helvetica Neue Light" panose="02000403000000020004" pitchFamily="2" charset="0"/>
                <a:ea typeface="Helvetica Neue Light" panose="02000403000000020004" pitchFamily="2" charset="0"/>
              </a:rPr>
              <a:t>A</a:t>
            </a:r>
          </a:p>
        </p:txBody>
      </p:sp>
      <p:sp>
        <p:nvSpPr>
          <p:cNvPr id="7" name="TextBox 6">
            <a:extLst>
              <a:ext uri="{FF2B5EF4-FFF2-40B4-BE49-F238E27FC236}">
                <a16:creationId xmlns:a16="http://schemas.microsoft.com/office/drawing/2014/main" id="{E0FB40B2-F8C1-614B-8276-2CD3927FED97}"/>
              </a:ext>
            </a:extLst>
          </p:cNvPr>
          <p:cNvSpPr txBox="1"/>
          <p:nvPr/>
        </p:nvSpPr>
        <p:spPr>
          <a:xfrm>
            <a:off x="4016520" y="2179929"/>
            <a:ext cx="338554" cy="369332"/>
          </a:xfrm>
          <a:prstGeom prst="rect">
            <a:avLst/>
          </a:prstGeom>
          <a:noFill/>
        </p:spPr>
        <p:txBody>
          <a:bodyPr wrap="none" rtlCol="0">
            <a:spAutoFit/>
          </a:bodyPr>
          <a:lstStyle/>
          <a:p>
            <a:r>
              <a:rPr lang="en-US" dirty="0">
                <a:latin typeface="Helvetica Neue Light" panose="02000403000000020004" pitchFamily="2" charset="0"/>
                <a:ea typeface="Helvetica Neue Light" panose="02000403000000020004" pitchFamily="2" charset="0"/>
              </a:rPr>
              <a:t>B</a:t>
            </a:r>
          </a:p>
        </p:txBody>
      </p:sp>
      <p:sp>
        <p:nvSpPr>
          <p:cNvPr id="10" name="TextBox 9">
            <a:extLst>
              <a:ext uri="{FF2B5EF4-FFF2-40B4-BE49-F238E27FC236}">
                <a16:creationId xmlns:a16="http://schemas.microsoft.com/office/drawing/2014/main" id="{BB3C3BDE-01B8-1A41-8A57-C9C9F569A684}"/>
              </a:ext>
            </a:extLst>
          </p:cNvPr>
          <p:cNvSpPr txBox="1"/>
          <p:nvPr/>
        </p:nvSpPr>
        <p:spPr>
          <a:xfrm>
            <a:off x="3720930" y="2454166"/>
            <a:ext cx="346570" cy="369332"/>
          </a:xfrm>
          <a:prstGeom prst="rect">
            <a:avLst/>
          </a:prstGeom>
          <a:noFill/>
        </p:spPr>
        <p:txBody>
          <a:bodyPr wrap="none" rtlCol="0">
            <a:spAutoFit/>
          </a:bodyPr>
          <a:lstStyle/>
          <a:p>
            <a:r>
              <a:rPr lang="en-US" dirty="0">
                <a:latin typeface="Helvetica Neue Light" panose="02000403000000020004" pitchFamily="2" charset="0"/>
                <a:ea typeface="Helvetica Neue Light" panose="02000403000000020004" pitchFamily="2" charset="0"/>
              </a:rPr>
              <a:t>C</a:t>
            </a:r>
          </a:p>
        </p:txBody>
      </p:sp>
      <p:sp>
        <p:nvSpPr>
          <p:cNvPr id="11" name="TextBox 10">
            <a:extLst>
              <a:ext uri="{FF2B5EF4-FFF2-40B4-BE49-F238E27FC236}">
                <a16:creationId xmlns:a16="http://schemas.microsoft.com/office/drawing/2014/main" id="{BD0D90F3-2B6A-634A-A13C-2E1DCF48B9B6}"/>
              </a:ext>
            </a:extLst>
          </p:cNvPr>
          <p:cNvSpPr txBox="1"/>
          <p:nvPr/>
        </p:nvSpPr>
        <p:spPr>
          <a:xfrm>
            <a:off x="3725829" y="2823498"/>
            <a:ext cx="343364" cy="369332"/>
          </a:xfrm>
          <a:prstGeom prst="rect">
            <a:avLst/>
          </a:prstGeom>
          <a:noFill/>
        </p:spPr>
        <p:txBody>
          <a:bodyPr wrap="none" rtlCol="0">
            <a:spAutoFit/>
          </a:bodyPr>
          <a:lstStyle/>
          <a:p>
            <a:r>
              <a:rPr lang="en-US" dirty="0">
                <a:latin typeface="Helvetica Neue Light" panose="02000403000000020004" pitchFamily="2" charset="0"/>
                <a:ea typeface="Helvetica Neue Light" panose="02000403000000020004" pitchFamily="2" charset="0"/>
              </a:rPr>
              <a:t>D</a:t>
            </a:r>
          </a:p>
        </p:txBody>
      </p:sp>
      <p:pic>
        <p:nvPicPr>
          <p:cNvPr id="13" name="Graphic 12">
            <a:extLst>
              <a:ext uri="{FF2B5EF4-FFF2-40B4-BE49-F238E27FC236}">
                <a16:creationId xmlns:a16="http://schemas.microsoft.com/office/drawing/2014/main" id="{1C59D5FB-33DE-D441-A282-AFFFCAC8A5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59408" y="5106244"/>
            <a:ext cx="910071" cy="910071"/>
          </a:xfrm>
          <a:prstGeom prst="rect">
            <a:avLst/>
          </a:prstGeom>
        </p:spPr>
      </p:pic>
      <p:sp>
        <p:nvSpPr>
          <p:cNvPr id="14" name="Rectangle 13">
            <a:extLst>
              <a:ext uri="{FF2B5EF4-FFF2-40B4-BE49-F238E27FC236}">
                <a16:creationId xmlns:a16="http://schemas.microsoft.com/office/drawing/2014/main" id="{BA2DB663-DA73-6949-921F-22BB75CE534A}"/>
              </a:ext>
            </a:extLst>
          </p:cNvPr>
          <p:cNvSpPr/>
          <p:nvPr/>
        </p:nvSpPr>
        <p:spPr>
          <a:xfrm>
            <a:off x="3447763" y="5101695"/>
            <a:ext cx="921716" cy="99406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1904D73-5A51-AF49-AF5C-5257485584ED}"/>
              </a:ext>
            </a:extLst>
          </p:cNvPr>
          <p:cNvSpPr txBox="1"/>
          <p:nvPr/>
        </p:nvSpPr>
        <p:spPr>
          <a:xfrm>
            <a:off x="828000" y="633600"/>
            <a:ext cx="4356321" cy="369332"/>
          </a:xfrm>
          <a:prstGeom prst="rect">
            <a:avLst/>
          </a:prstGeom>
          <a:noFill/>
        </p:spPr>
        <p:txBody>
          <a:bodyPr wrap="none" rtlCol="0">
            <a:spAutoFit/>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Performance Notes – Flauto </a:t>
            </a:r>
            <a:r>
              <a:rPr lang="en-US" b="1" dirty="0" err="1">
                <a:latin typeface="Helvetica Neue Condensed" panose="02000503000000020004" pitchFamily="2" charset="0"/>
                <a:ea typeface="Helvetica Neue Condensed" panose="02000503000000020004" pitchFamily="2" charset="0"/>
                <a:cs typeface="Helvetica Neue Condensed" panose="02000503000000020004" pitchFamily="2" charset="0"/>
              </a:rPr>
              <a:t>d’amore</a:t>
            </a:r>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 (flute(s))</a:t>
            </a:r>
          </a:p>
        </p:txBody>
      </p:sp>
    </p:spTree>
    <p:extLst>
      <p:ext uri="{BB962C8B-B14F-4D97-AF65-F5344CB8AC3E}">
        <p14:creationId xmlns:p14="http://schemas.microsoft.com/office/powerpoint/2010/main" val="3008946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Graphic 52">
            <a:extLst>
              <a:ext uri="{FF2B5EF4-FFF2-40B4-BE49-F238E27FC236}">
                <a16:creationId xmlns:a16="http://schemas.microsoft.com/office/drawing/2014/main" id="{B319BBEF-C109-5D48-84BF-7CC4325C07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31840" y="3119181"/>
            <a:ext cx="673100" cy="673100"/>
          </a:xfrm>
          <a:prstGeom prst="rect">
            <a:avLst/>
          </a:prstGeom>
        </p:spPr>
      </p:pic>
      <p:sp>
        <p:nvSpPr>
          <p:cNvPr id="2" name="TextBox 1">
            <a:extLst>
              <a:ext uri="{FF2B5EF4-FFF2-40B4-BE49-F238E27FC236}">
                <a16:creationId xmlns:a16="http://schemas.microsoft.com/office/drawing/2014/main" id="{11D60E60-03C9-2448-94AE-70E6D8AFE9E0}"/>
              </a:ext>
            </a:extLst>
          </p:cNvPr>
          <p:cNvSpPr txBox="1"/>
          <p:nvPr/>
        </p:nvSpPr>
        <p:spPr>
          <a:xfrm>
            <a:off x="828000" y="1002932"/>
            <a:ext cx="6343200" cy="276999"/>
          </a:xfrm>
          <a:prstGeom prst="rect">
            <a:avLst/>
          </a:prstGeom>
          <a:noFill/>
        </p:spPr>
        <p:txBody>
          <a:bodyPr wrap="square" rtlCol="0">
            <a:spAutoFit/>
          </a:bodyPr>
          <a:lstStyle/>
          <a:p>
            <a:pPr algn="just"/>
            <a:r>
              <a:rPr lang="en-US" sz="1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Register</a:t>
            </a:r>
          </a:p>
        </p:txBody>
      </p:sp>
      <p:pic>
        <p:nvPicPr>
          <p:cNvPr id="12" name="Graphic 11">
            <a:extLst>
              <a:ext uri="{FF2B5EF4-FFF2-40B4-BE49-F238E27FC236}">
                <a16:creationId xmlns:a16="http://schemas.microsoft.com/office/drawing/2014/main" id="{008B13C5-1630-2C41-82D2-7C6DED8ECF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4575" y="1345845"/>
            <a:ext cx="673100" cy="673100"/>
          </a:xfrm>
          <a:prstGeom prst="rect">
            <a:avLst/>
          </a:prstGeom>
        </p:spPr>
      </p:pic>
      <p:pic>
        <p:nvPicPr>
          <p:cNvPr id="14" name="Graphic 13">
            <a:extLst>
              <a:ext uri="{FF2B5EF4-FFF2-40B4-BE49-F238E27FC236}">
                <a16:creationId xmlns:a16="http://schemas.microsoft.com/office/drawing/2014/main" id="{F935329A-0C5C-BB48-BE14-F9E689EAE9F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4575" y="2018945"/>
            <a:ext cx="673100" cy="673100"/>
          </a:xfrm>
          <a:prstGeom prst="rect">
            <a:avLst/>
          </a:prstGeom>
        </p:spPr>
      </p:pic>
      <p:pic>
        <p:nvPicPr>
          <p:cNvPr id="16" name="Graphic 15">
            <a:extLst>
              <a:ext uri="{FF2B5EF4-FFF2-40B4-BE49-F238E27FC236}">
                <a16:creationId xmlns:a16="http://schemas.microsoft.com/office/drawing/2014/main" id="{E8FFE094-7B48-1541-B02D-22FEA2FDA49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4575" y="1682395"/>
            <a:ext cx="673100" cy="673100"/>
          </a:xfrm>
          <a:prstGeom prst="rect">
            <a:avLst/>
          </a:prstGeom>
        </p:spPr>
      </p:pic>
      <p:sp>
        <p:nvSpPr>
          <p:cNvPr id="17" name="Rectangle 16">
            <a:extLst>
              <a:ext uri="{FF2B5EF4-FFF2-40B4-BE49-F238E27FC236}">
                <a16:creationId xmlns:a16="http://schemas.microsoft.com/office/drawing/2014/main" id="{05E25551-AA35-0A41-AD6C-4DB4C2AA319F}"/>
              </a:ext>
            </a:extLst>
          </p:cNvPr>
          <p:cNvSpPr/>
          <p:nvPr/>
        </p:nvSpPr>
        <p:spPr>
          <a:xfrm>
            <a:off x="1224929" y="1328232"/>
            <a:ext cx="490840" cy="276999"/>
          </a:xfrm>
          <a:prstGeom prst="rect">
            <a:avLst/>
          </a:prstGeom>
        </p:spPr>
        <p:txBody>
          <a:bodyPr wrap="none">
            <a:spAutoFit/>
          </a:bodyPr>
          <a:lstStyle/>
          <a:p>
            <a:r>
              <a:rPr lang="en-US" sz="1200" dirty="0">
                <a:latin typeface="Helvetica Neue Light" panose="02000403000000020004" pitchFamily="2" charset="0"/>
                <a:ea typeface="Helvetica Neue Light" panose="02000403000000020004" pitchFamily="2" charset="0"/>
              </a:rPr>
              <a:t>High</a:t>
            </a:r>
          </a:p>
        </p:txBody>
      </p:sp>
      <p:sp>
        <p:nvSpPr>
          <p:cNvPr id="18" name="Rectangle 17">
            <a:extLst>
              <a:ext uri="{FF2B5EF4-FFF2-40B4-BE49-F238E27FC236}">
                <a16:creationId xmlns:a16="http://schemas.microsoft.com/office/drawing/2014/main" id="{AA190A5F-4AE4-6244-9957-ADD193C99434}"/>
              </a:ext>
            </a:extLst>
          </p:cNvPr>
          <p:cNvSpPr/>
          <p:nvPr/>
        </p:nvSpPr>
        <p:spPr>
          <a:xfrm>
            <a:off x="1224929" y="1668250"/>
            <a:ext cx="625492" cy="276999"/>
          </a:xfrm>
          <a:prstGeom prst="rect">
            <a:avLst/>
          </a:prstGeom>
        </p:spPr>
        <p:txBody>
          <a:bodyPr wrap="none">
            <a:spAutoFit/>
          </a:bodyPr>
          <a:lstStyle/>
          <a:p>
            <a:r>
              <a:rPr lang="en-US" sz="1200" dirty="0">
                <a:latin typeface="Helvetica Neue Light" panose="02000403000000020004" pitchFamily="2" charset="0"/>
                <a:ea typeface="Helvetica Neue Light" panose="02000403000000020004" pitchFamily="2" charset="0"/>
              </a:rPr>
              <a:t>Middle</a:t>
            </a:r>
          </a:p>
        </p:txBody>
      </p:sp>
      <p:sp>
        <p:nvSpPr>
          <p:cNvPr id="19" name="Rectangle 18">
            <a:extLst>
              <a:ext uri="{FF2B5EF4-FFF2-40B4-BE49-F238E27FC236}">
                <a16:creationId xmlns:a16="http://schemas.microsoft.com/office/drawing/2014/main" id="{7E2BDC04-BF7A-7C40-8FF6-E43A23C4DF81}"/>
              </a:ext>
            </a:extLst>
          </p:cNvPr>
          <p:cNvSpPr/>
          <p:nvPr/>
        </p:nvSpPr>
        <p:spPr>
          <a:xfrm>
            <a:off x="1224929" y="2021613"/>
            <a:ext cx="466794" cy="276999"/>
          </a:xfrm>
          <a:prstGeom prst="rect">
            <a:avLst/>
          </a:prstGeom>
        </p:spPr>
        <p:txBody>
          <a:bodyPr wrap="none">
            <a:spAutoFit/>
          </a:bodyPr>
          <a:lstStyle/>
          <a:p>
            <a:r>
              <a:rPr lang="en-US" sz="1200" dirty="0">
                <a:latin typeface="Helvetica Neue Light" panose="02000403000000020004" pitchFamily="2" charset="0"/>
                <a:ea typeface="Helvetica Neue Light" panose="02000403000000020004" pitchFamily="2" charset="0"/>
              </a:rPr>
              <a:t>Low</a:t>
            </a:r>
          </a:p>
        </p:txBody>
      </p:sp>
      <p:sp>
        <p:nvSpPr>
          <p:cNvPr id="20" name="TextBox 19">
            <a:extLst>
              <a:ext uri="{FF2B5EF4-FFF2-40B4-BE49-F238E27FC236}">
                <a16:creationId xmlns:a16="http://schemas.microsoft.com/office/drawing/2014/main" id="{B5687FA0-6CAE-8846-A8FA-33ACA3F1B826}"/>
              </a:ext>
            </a:extLst>
          </p:cNvPr>
          <p:cNvSpPr txBox="1"/>
          <p:nvPr/>
        </p:nvSpPr>
        <p:spPr>
          <a:xfrm>
            <a:off x="3322483" y="985167"/>
            <a:ext cx="2968589" cy="276999"/>
          </a:xfrm>
          <a:prstGeom prst="rect">
            <a:avLst/>
          </a:prstGeom>
          <a:noFill/>
        </p:spPr>
        <p:txBody>
          <a:bodyPr wrap="square" rtlCol="0">
            <a:spAutoFit/>
          </a:bodyPr>
          <a:lstStyle/>
          <a:p>
            <a:pPr algn="just"/>
            <a:r>
              <a:rPr lang="en-US" sz="1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Dynamics</a:t>
            </a:r>
          </a:p>
        </p:txBody>
      </p:sp>
      <p:pic>
        <p:nvPicPr>
          <p:cNvPr id="22" name="Graphic 21">
            <a:extLst>
              <a:ext uri="{FF2B5EF4-FFF2-40B4-BE49-F238E27FC236}">
                <a16:creationId xmlns:a16="http://schemas.microsoft.com/office/drawing/2014/main" id="{26E4BA76-7E40-A54D-8244-ACBB5D55C90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67406" y="1345845"/>
            <a:ext cx="673100" cy="673100"/>
          </a:xfrm>
          <a:prstGeom prst="rect">
            <a:avLst/>
          </a:prstGeom>
        </p:spPr>
      </p:pic>
      <p:pic>
        <p:nvPicPr>
          <p:cNvPr id="24" name="Graphic 23">
            <a:extLst>
              <a:ext uri="{FF2B5EF4-FFF2-40B4-BE49-F238E27FC236}">
                <a16:creationId xmlns:a16="http://schemas.microsoft.com/office/drawing/2014/main" id="{7BC6AB6B-0F2D-F24D-B751-C3867915B12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50418" y="1345845"/>
            <a:ext cx="673100" cy="673100"/>
          </a:xfrm>
          <a:prstGeom prst="rect">
            <a:avLst/>
          </a:prstGeom>
        </p:spPr>
      </p:pic>
      <p:pic>
        <p:nvPicPr>
          <p:cNvPr id="26" name="Graphic 25">
            <a:extLst>
              <a:ext uri="{FF2B5EF4-FFF2-40B4-BE49-F238E27FC236}">
                <a16:creationId xmlns:a16="http://schemas.microsoft.com/office/drawing/2014/main" id="{1BCEDCFF-AEEA-D442-AFCF-785B9AC5E1F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181004" y="1345845"/>
            <a:ext cx="673100" cy="673100"/>
          </a:xfrm>
          <a:prstGeom prst="rect">
            <a:avLst/>
          </a:prstGeom>
        </p:spPr>
      </p:pic>
      <p:pic>
        <p:nvPicPr>
          <p:cNvPr id="28" name="Graphic 27">
            <a:extLst>
              <a:ext uri="{FF2B5EF4-FFF2-40B4-BE49-F238E27FC236}">
                <a16:creationId xmlns:a16="http://schemas.microsoft.com/office/drawing/2014/main" id="{BFEC24EF-7EE4-464A-973C-483B77DF4D9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284394" y="1345845"/>
            <a:ext cx="673100" cy="673100"/>
          </a:xfrm>
          <a:prstGeom prst="rect">
            <a:avLst/>
          </a:prstGeom>
        </p:spPr>
      </p:pic>
      <p:pic>
        <p:nvPicPr>
          <p:cNvPr id="30" name="Graphic 29">
            <a:extLst>
              <a:ext uri="{FF2B5EF4-FFF2-40B4-BE49-F238E27FC236}">
                <a16:creationId xmlns:a16="http://schemas.microsoft.com/office/drawing/2014/main" id="{228A3585-3D6D-3D45-B49C-2490979A6C7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953808" y="1345845"/>
            <a:ext cx="673100" cy="673100"/>
          </a:xfrm>
          <a:prstGeom prst="rect">
            <a:avLst/>
          </a:prstGeom>
        </p:spPr>
      </p:pic>
      <p:pic>
        <p:nvPicPr>
          <p:cNvPr id="34" name="Graphic 33">
            <a:extLst>
              <a:ext uri="{FF2B5EF4-FFF2-40B4-BE49-F238E27FC236}">
                <a16:creationId xmlns:a16="http://schemas.microsoft.com/office/drawing/2014/main" id="{00FE0EE2-0FBE-6C4A-999E-5D8F4338A8D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719412" y="1338530"/>
            <a:ext cx="673100" cy="673100"/>
          </a:xfrm>
          <a:prstGeom prst="rect">
            <a:avLst/>
          </a:prstGeom>
        </p:spPr>
      </p:pic>
      <p:pic>
        <p:nvPicPr>
          <p:cNvPr id="36" name="Graphic 35">
            <a:extLst>
              <a:ext uri="{FF2B5EF4-FFF2-40B4-BE49-F238E27FC236}">
                <a16:creationId xmlns:a16="http://schemas.microsoft.com/office/drawing/2014/main" id="{9A942A95-F0E8-084B-9870-64BA274C96E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445267" y="1338530"/>
            <a:ext cx="673100" cy="673100"/>
          </a:xfrm>
          <a:prstGeom prst="rect">
            <a:avLst/>
          </a:prstGeom>
        </p:spPr>
      </p:pic>
      <p:pic>
        <p:nvPicPr>
          <p:cNvPr id="38" name="Graphic 37">
            <a:extLst>
              <a:ext uri="{FF2B5EF4-FFF2-40B4-BE49-F238E27FC236}">
                <a16:creationId xmlns:a16="http://schemas.microsoft.com/office/drawing/2014/main" id="{CF6C9873-FDEB-B64E-806E-FA8E3B66DFC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096108" y="1345845"/>
            <a:ext cx="673100" cy="673100"/>
          </a:xfrm>
          <a:prstGeom prst="rect">
            <a:avLst/>
          </a:prstGeom>
        </p:spPr>
      </p:pic>
      <p:pic>
        <p:nvPicPr>
          <p:cNvPr id="40" name="Graphic 39">
            <a:extLst>
              <a:ext uri="{FF2B5EF4-FFF2-40B4-BE49-F238E27FC236}">
                <a16:creationId xmlns:a16="http://schemas.microsoft.com/office/drawing/2014/main" id="{03EBD600-E613-1444-AB3B-F39675C51E2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535562" y="1345845"/>
            <a:ext cx="673100" cy="673100"/>
          </a:xfrm>
          <a:prstGeom prst="rect">
            <a:avLst/>
          </a:prstGeom>
        </p:spPr>
      </p:pic>
      <p:sp>
        <p:nvSpPr>
          <p:cNvPr id="41" name="TextBox 40">
            <a:extLst>
              <a:ext uri="{FF2B5EF4-FFF2-40B4-BE49-F238E27FC236}">
                <a16:creationId xmlns:a16="http://schemas.microsoft.com/office/drawing/2014/main" id="{996255EB-E764-7649-A2AA-292260793440}"/>
              </a:ext>
            </a:extLst>
          </p:cNvPr>
          <p:cNvSpPr txBox="1"/>
          <p:nvPr/>
        </p:nvSpPr>
        <p:spPr>
          <a:xfrm>
            <a:off x="864575" y="2421925"/>
            <a:ext cx="6343200" cy="276999"/>
          </a:xfrm>
          <a:prstGeom prst="rect">
            <a:avLst/>
          </a:prstGeom>
          <a:noFill/>
        </p:spPr>
        <p:txBody>
          <a:bodyPr wrap="square" rtlCol="0">
            <a:spAutoFit/>
          </a:bodyPr>
          <a:lstStyle/>
          <a:p>
            <a:pPr algn="just"/>
            <a:r>
              <a:rPr lang="en-US" sz="1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Expressions</a:t>
            </a:r>
          </a:p>
        </p:txBody>
      </p:sp>
      <p:pic>
        <p:nvPicPr>
          <p:cNvPr id="43" name="Graphic 42">
            <a:extLst>
              <a:ext uri="{FF2B5EF4-FFF2-40B4-BE49-F238E27FC236}">
                <a16:creationId xmlns:a16="http://schemas.microsoft.com/office/drawing/2014/main" id="{E2BB1561-D11C-5C49-AAF0-B50EB8F9849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23755" y="2580180"/>
            <a:ext cx="673100" cy="673100"/>
          </a:xfrm>
          <a:prstGeom prst="rect">
            <a:avLst/>
          </a:prstGeom>
        </p:spPr>
      </p:pic>
      <p:pic>
        <p:nvPicPr>
          <p:cNvPr id="45" name="Graphic 44">
            <a:extLst>
              <a:ext uri="{FF2B5EF4-FFF2-40B4-BE49-F238E27FC236}">
                <a16:creationId xmlns:a16="http://schemas.microsoft.com/office/drawing/2014/main" id="{299A85D3-0BB9-AE4D-A843-0CF140431103}"/>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843039" y="3489886"/>
            <a:ext cx="673100" cy="673100"/>
          </a:xfrm>
          <a:prstGeom prst="rect">
            <a:avLst/>
          </a:prstGeom>
        </p:spPr>
      </p:pic>
      <p:pic>
        <p:nvPicPr>
          <p:cNvPr id="47" name="Graphic 46">
            <a:extLst>
              <a:ext uri="{FF2B5EF4-FFF2-40B4-BE49-F238E27FC236}">
                <a16:creationId xmlns:a16="http://schemas.microsoft.com/office/drawing/2014/main" id="{37028C8D-EB43-BE48-9004-7B8B2E7C51F7}"/>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631840" y="3664111"/>
            <a:ext cx="673100" cy="673100"/>
          </a:xfrm>
          <a:prstGeom prst="rect">
            <a:avLst/>
          </a:prstGeom>
        </p:spPr>
      </p:pic>
      <p:pic>
        <p:nvPicPr>
          <p:cNvPr id="49" name="Graphic 48">
            <a:extLst>
              <a:ext uri="{FF2B5EF4-FFF2-40B4-BE49-F238E27FC236}">
                <a16:creationId xmlns:a16="http://schemas.microsoft.com/office/drawing/2014/main" id="{98867325-7029-7643-8794-8B3CD1786284}"/>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54399" y="3685739"/>
            <a:ext cx="673100" cy="673100"/>
          </a:xfrm>
          <a:prstGeom prst="rect">
            <a:avLst/>
          </a:prstGeom>
        </p:spPr>
      </p:pic>
      <p:pic>
        <p:nvPicPr>
          <p:cNvPr id="51" name="Graphic 50">
            <a:extLst>
              <a:ext uri="{FF2B5EF4-FFF2-40B4-BE49-F238E27FC236}">
                <a16:creationId xmlns:a16="http://schemas.microsoft.com/office/drawing/2014/main" id="{9DB4AB62-8D78-CD4C-BF1D-378907FCCB9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3631840" y="2904910"/>
            <a:ext cx="673100" cy="673100"/>
          </a:xfrm>
          <a:prstGeom prst="rect">
            <a:avLst/>
          </a:prstGeom>
        </p:spPr>
      </p:pic>
      <p:pic>
        <p:nvPicPr>
          <p:cNvPr id="55" name="Graphic 54">
            <a:extLst>
              <a:ext uri="{FF2B5EF4-FFF2-40B4-BE49-F238E27FC236}">
                <a16:creationId xmlns:a16="http://schemas.microsoft.com/office/drawing/2014/main" id="{D943103A-0ED2-1F43-B259-B64E38577522}"/>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853251" y="2794655"/>
            <a:ext cx="673100" cy="673100"/>
          </a:xfrm>
          <a:prstGeom prst="rect">
            <a:avLst/>
          </a:prstGeom>
        </p:spPr>
      </p:pic>
      <p:pic>
        <p:nvPicPr>
          <p:cNvPr id="57" name="Graphic 56">
            <a:extLst>
              <a:ext uri="{FF2B5EF4-FFF2-40B4-BE49-F238E27FC236}">
                <a16:creationId xmlns:a16="http://schemas.microsoft.com/office/drawing/2014/main" id="{755B5545-6E45-A14B-B333-B1544C35C021}"/>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853251" y="3142534"/>
            <a:ext cx="673100" cy="673100"/>
          </a:xfrm>
          <a:prstGeom prst="rect">
            <a:avLst/>
          </a:prstGeom>
        </p:spPr>
      </p:pic>
      <p:pic>
        <p:nvPicPr>
          <p:cNvPr id="61" name="Graphic 60">
            <a:extLst>
              <a:ext uri="{FF2B5EF4-FFF2-40B4-BE49-F238E27FC236}">
                <a16:creationId xmlns:a16="http://schemas.microsoft.com/office/drawing/2014/main" id="{576809E1-1E7B-DC4A-94BE-5088DA298ADF}"/>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3631840" y="3465771"/>
            <a:ext cx="673100" cy="673100"/>
          </a:xfrm>
          <a:prstGeom prst="rect">
            <a:avLst/>
          </a:prstGeom>
        </p:spPr>
      </p:pic>
      <p:pic>
        <p:nvPicPr>
          <p:cNvPr id="63" name="Graphic 62">
            <a:extLst>
              <a:ext uri="{FF2B5EF4-FFF2-40B4-BE49-F238E27FC236}">
                <a16:creationId xmlns:a16="http://schemas.microsoft.com/office/drawing/2014/main" id="{267843E5-DF75-B14D-B15A-3AD002F73C72}"/>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3631840" y="2602125"/>
            <a:ext cx="673100" cy="673100"/>
          </a:xfrm>
          <a:prstGeom prst="rect">
            <a:avLst/>
          </a:prstGeom>
        </p:spPr>
      </p:pic>
      <p:pic>
        <p:nvPicPr>
          <p:cNvPr id="65" name="Graphic 64">
            <a:extLst>
              <a:ext uri="{FF2B5EF4-FFF2-40B4-BE49-F238E27FC236}">
                <a16:creationId xmlns:a16="http://schemas.microsoft.com/office/drawing/2014/main" id="{5A4695F7-0E65-4A4B-BA73-2ED40D2B0FD8}"/>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3631840" y="2323275"/>
            <a:ext cx="673100" cy="673100"/>
          </a:xfrm>
          <a:prstGeom prst="rect">
            <a:avLst/>
          </a:prstGeom>
        </p:spPr>
      </p:pic>
      <p:pic>
        <p:nvPicPr>
          <p:cNvPr id="67" name="Graphic 66">
            <a:extLst>
              <a:ext uri="{FF2B5EF4-FFF2-40B4-BE49-F238E27FC236}">
                <a16:creationId xmlns:a16="http://schemas.microsoft.com/office/drawing/2014/main" id="{F07EB7E5-6378-F747-96C5-CBDDA740F912}"/>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843039" y="2367420"/>
            <a:ext cx="673100" cy="673100"/>
          </a:xfrm>
          <a:prstGeom prst="rect">
            <a:avLst/>
          </a:prstGeom>
        </p:spPr>
      </p:pic>
      <p:sp>
        <p:nvSpPr>
          <p:cNvPr id="68" name="Rectangle 67">
            <a:extLst>
              <a:ext uri="{FF2B5EF4-FFF2-40B4-BE49-F238E27FC236}">
                <a16:creationId xmlns:a16="http://schemas.microsoft.com/office/drawing/2014/main" id="{3763D3E0-A8CB-6544-AD35-54BEEB7AF117}"/>
              </a:ext>
            </a:extLst>
          </p:cNvPr>
          <p:cNvSpPr/>
          <p:nvPr/>
        </p:nvSpPr>
        <p:spPr>
          <a:xfrm>
            <a:off x="1678470" y="2877592"/>
            <a:ext cx="1816523" cy="276999"/>
          </a:xfrm>
          <a:prstGeom prst="rect">
            <a:avLst/>
          </a:prstGeom>
        </p:spPr>
        <p:txBody>
          <a:bodyPr wrap="none">
            <a:spAutoFit/>
          </a:bodyPr>
          <a:lstStyle/>
          <a:p>
            <a:r>
              <a:rPr lang="en-US" sz="1200" dirty="0">
                <a:latin typeface="Helvetica Neue Light" panose="02000403000000020004" pitchFamily="2" charset="0"/>
                <a:ea typeface="Helvetica Neue Light" panose="02000403000000020004" pitchFamily="2" charset="0"/>
              </a:rPr>
              <a:t>accelerando, rallentando</a:t>
            </a:r>
          </a:p>
        </p:txBody>
      </p:sp>
      <p:sp>
        <p:nvSpPr>
          <p:cNvPr id="69" name="Rectangle 68">
            <a:extLst>
              <a:ext uri="{FF2B5EF4-FFF2-40B4-BE49-F238E27FC236}">
                <a16:creationId xmlns:a16="http://schemas.microsoft.com/office/drawing/2014/main" id="{8787EC25-8935-A04F-AF81-9D1FD5F23FDA}"/>
              </a:ext>
            </a:extLst>
          </p:cNvPr>
          <p:cNvSpPr/>
          <p:nvPr/>
        </p:nvSpPr>
        <p:spPr>
          <a:xfrm>
            <a:off x="1678470" y="3257622"/>
            <a:ext cx="588623" cy="276999"/>
          </a:xfrm>
          <a:prstGeom prst="rect">
            <a:avLst/>
          </a:prstGeom>
        </p:spPr>
        <p:txBody>
          <a:bodyPr wrap="none">
            <a:spAutoFit/>
          </a:bodyPr>
          <a:lstStyle/>
          <a:p>
            <a:r>
              <a:rPr lang="en-US" sz="1200" dirty="0">
                <a:latin typeface="Helvetica Neue Light" panose="02000403000000020004" pitchFamily="2" charset="0"/>
                <a:ea typeface="Helvetica Neue Light" panose="02000403000000020004" pitchFamily="2" charset="0"/>
              </a:rPr>
              <a:t>legato</a:t>
            </a:r>
          </a:p>
        </p:txBody>
      </p:sp>
      <p:sp>
        <p:nvSpPr>
          <p:cNvPr id="70" name="Rectangle 69">
            <a:extLst>
              <a:ext uri="{FF2B5EF4-FFF2-40B4-BE49-F238E27FC236}">
                <a16:creationId xmlns:a16="http://schemas.microsoft.com/office/drawing/2014/main" id="{D15AFA04-10D5-9542-B2C1-0378304B8939}"/>
              </a:ext>
            </a:extLst>
          </p:cNvPr>
          <p:cNvSpPr/>
          <p:nvPr/>
        </p:nvSpPr>
        <p:spPr>
          <a:xfrm>
            <a:off x="1678470" y="3572785"/>
            <a:ext cx="606256" cy="276999"/>
          </a:xfrm>
          <a:prstGeom prst="rect">
            <a:avLst/>
          </a:prstGeom>
        </p:spPr>
        <p:txBody>
          <a:bodyPr wrap="none">
            <a:spAutoFit/>
          </a:bodyPr>
          <a:lstStyle/>
          <a:p>
            <a:r>
              <a:rPr lang="en-US" sz="1200" dirty="0">
                <a:latin typeface="Helvetica Neue Light" panose="02000403000000020004" pitchFamily="2" charset="0"/>
                <a:ea typeface="Helvetica Neue Light" panose="02000403000000020004" pitchFamily="2" charset="0"/>
              </a:rPr>
              <a:t>tenuto</a:t>
            </a:r>
          </a:p>
        </p:txBody>
      </p:sp>
      <p:sp>
        <p:nvSpPr>
          <p:cNvPr id="71" name="Rectangle 70">
            <a:extLst>
              <a:ext uri="{FF2B5EF4-FFF2-40B4-BE49-F238E27FC236}">
                <a16:creationId xmlns:a16="http://schemas.microsoft.com/office/drawing/2014/main" id="{9E24CD9B-0890-E445-9890-24AC89DD20F3}"/>
              </a:ext>
            </a:extLst>
          </p:cNvPr>
          <p:cNvSpPr/>
          <p:nvPr/>
        </p:nvSpPr>
        <p:spPr>
          <a:xfrm>
            <a:off x="1678470" y="3900853"/>
            <a:ext cx="1049133" cy="461665"/>
          </a:xfrm>
          <a:prstGeom prst="rect">
            <a:avLst/>
          </a:prstGeom>
        </p:spPr>
        <p:txBody>
          <a:bodyPr wrap="none">
            <a:spAutoFit/>
          </a:bodyPr>
          <a:lstStyle/>
          <a:p>
            <a:r>
              <a:rPr lang="en-US" sz="1200" dirty="0">
                <a:latin typeface="Helvetica Neue Light" panose="02000403000000020004" pitchFamily="2" charset="0"/>
                <a:ea typeface="Helvetica Neue Light" panose="02000403000000020004" pitchFamily="2" charset="0"/>
              </a:rPr>
              <a:t>crescendo</a:t>
            </a:r>
          </a:p>
          <a:p>
            <a:r>
              <a:rPr lang="en-US" sz="1200" dirty="0">
                <a:latin typeface="Helvetica Neue Light" panose="02000403000000020004" pitchFamily="2" charset="0"/>
                <a:ea typeface="Helvetica Neue Light" panose="02000403000000020004" pitchFamily="2" charset="0"/>
              </a:rPr>
              <a:t>decrescendo</a:t>
            </a:r>
          </a:p>
        </p:txBody>
      </p:sp>
      <p:sp>
        <p:nvSpPr>
          <p:cNvPr id="72" name="Rectangle 71">
            <a:extLst>
              <a:ext uri="{FF2B5EF4-FFF2-40B4-BE49-F238E27FC236}">
                <a16:creationId xmlns:a16="http://schemas.microsoft.com/office/drawing/2014/main" id="{85F1F6B6-FC48-5B46-BA59-06814BDA8288}"/>
              </a:ext>
            </a:extLst>
          </p:cNvPr>
          <p:cNvSpPr/>
          <p:nvPr/>
        </p:nvSpPr>
        <p:spPr>
          <a:xfrm>
            <a:off x="4356919" y="2877591"/>
            <a:ext cx="2471702" cy="276999"/>
          </a:xfrm>
          <a:prstGeom prst="rect">
            <a:avLst/>
          </a:prstGeom>
        </p:spPr>
        <p:txBody>
          <a:bodyPr wrap="none">
            <a:spAutoFit/>
          </a:bodyPr>
          <a:lstStyle/>
          <a:p>
            <a:r>
              <a:rPr lang="en-US" sz="1200" dirty="0">
                <a:latin typeface="Helvetica Neue Light" panose="02000403000000020004" pitchFamily="2" charset="0"/>
                <a:ea typeface="Helvetica Neue Light" panose="02000403000000020004" pitchFamily="2" charset="0"/>
              </a:rPr>
              <a:t>variation in intonation (up or down)</a:t>
            </a:r>
          </a:p>
        </p:txBody>
      </p:sp>
      <p:sp>
        <p:nvSpPr>
          <p:cNvPr id="73" name="Rectangle 72">
            <a:extLst>
              <a:ext uri="{FF2B5EF4-FFF2-40B4-BE49-F238E27FC236}">
                <a16:creationId xmlns:a16="http://schemas.microsoft.com/office/drawing/2014/main" id="{1FDC162E-5D3B-2248-AFE3-77FFA921B9AD}"/>
              </a:ext>
            </a:extLst>
          </p:cNvPr>
          <p:cNvSpPr/>
          <p:nvPr/>
        </p:nvSpPr>
        <p:spPr>
          <a:xfrm>
            <a:off x="4356919" y="3332968"/>
            <a:ext cx="2727029" cy="461665"/>
          </a:xfrm>
          <a:prstGeom prst="rect">
            <a:avLst/>
          </a:prstGeom>
        </p:spPr>
        <p:txBody>
          <a:bodyPr wrap="none">
            <a:spAutoFit/>
          </a:bodyPr>
          <a:lstStyle/>
          <a:p>
            <a:r>
              <a:rPr lang="en-US" sz="1200" dirty="0">
                <a:latin typeface="Helvetica Neue Light" panose="02000403000000020004" pitchFamily="2" charset="0"/>
                <a:ea typeface="Helvetica Neue Light" panose="02000403000000020004" pitchFamily="2" charset="0"/>
              </a:rPr>
              <a:t>generic downward (upward) motion:</a:t>
            </a:r>
          </a:p>
          <a:p>
            <a:r>
              <a:rPr lang="en-US" sz="1200" dirty="0">
                <a:latin typeface="Helvetica Neue Light" panose="02000403000000020004" pitchFamily="2" charset="0"/>
                <a:ea typeface="Helvetica Neue Light" panose="02000403000000020004" pitchFamily="2" charset="0"/>
              </a:rPr>
              <a:t>glissando, arpeggio, melodic line, etc.</a:t>
            </a:r>
          </a:p>
        </p:txBody>
      </p:sp>
      <p:sp>
        <p:nvSpPr>
          <p:cNvPr id="74" name="Rectangle 73">
            <a:extLst>
              <a:ext uri="{FF2B5EF4-FFF2-40B4-BE49-F238E27FC236}">
                <a16:creationId xmlns:a16="http://schemas.microsoft.com/office/drawing/2014/main" id="{B4A28C44-F80A-0945-AF6C-D4E92AE6C1D5}"/>
              </a:ext>
            </a:extLst>
          </p:cNvPr>
          <p:cNvSpPr/>
          <p:nvPr/>
        </p:nvSpPr>
        <p:spPr>
          <a:xfrm>
            <a:off x="4356919" y="3933393"/>
            <a:ext cx="1497974" cy="461665"/>
          </a:xfrm>
          <a:prstGeom prst="rect">
            <a:avLst/>
          </a:prstGeom>
        </p:spPr>
        <p:txBody>
          <a:bodyPr wrap="none">
            <a:spAutoFit/>
          </a:bodyPr>
          <a:lstStyle/>
          <a:p>
            <a:r>
              <a:rPr lang="en-US" sz="1200" dirty="0" err="1">
                <a:latin typeface="Helvetica Neue Light" panose="02000403000000020004" pitchFamily="2" charset="0"/>
                <a:ea typeface="Helvetica Neue Light" panose="02000403000000020004" pitchFamily="2" charset="0"/>
              </a:rPr>
              <a:t>nulla</a:t>
            </a:r>
            <a:r>
              <a:rPr lang="en-US" sz="1200" dirty="0">
                <a:latin typeface="Helvetica Neue Light" panose="02000403000000020004" pitchFamily="2" charset="0"/>
                <a:ea typeface="Helvetica Neue Light" panose="02000403000000020004" pitchFamily="2" charset="0"/>
              </a:rPr>
              <a:t> - crescendo</a:t>
            </a:r>
          </a:p>
          <a:p>
            <a:r>
              <a:rPr lang="en-US" sz="1200" dirty="0">
                <a:latin typeface="Helvetica Neue Light" panose="02000403000000020004" pitchFamily="2" charset="0"/>
                <a:ea typeface="Helvetica Neue Light" panose="02000403000000020004" pitchFamily="2" charset="0"/>
              </a:rPr>
              <a:t>decrescendo - </a:t>
            </a:r>
            <a:r>
              <a:rPr lang="en-US" sz="1200" dirty="0" err="1">
                <a:latin typeface="Helvetica Neue Light" panose="02000403000000020004" pitchFamily="2" charset="0"/>
                <a:ea typeface="Helvetica Neue Light" panose="02000403000000020004" pitchFamily="2" charset="0"/>
              </a:rPr>
              <a:t>nulla</a:t>
            </a:r>
            <a:endParaRPr lang="en-US" sz="1200" dirty="0">
              <a:latin typeface="Helvetica Neue Light" panose="02000403000000020004" pitchFamily="2" charset="0"/>
              <a:ea typeface="Helvetica Neue Light" panose="02000403000000020004" pitchFamily="2" charset="0"/>
            </a:endParaRPr>
          </a:p>
        </p:txBody>
      </p:sp>
      <p:sp>
        <p:nvSpPr>
          <p:cNvPr id="75" name="TextBox 74">
            <a:extLst>
              <a:ext uri="{FF2B5EF4-FFF2-40B4-BE49-F238E27FC236}">
                <a16:creationId xmlns:a16="http://schemas.microsoft.com/office/drawing/2014/main" id="{B304817D-DB6D-C045-BDBA-F0D918EDF042}"/>
              </a:ext>
            </a:extLst>
          </p:cNvPr>
          <p:cNvSpPr txBox="1"/>
          <p:nvPr/>
        </p:nvSpPr>
        <p:spPr>
          <a:xfrm>
            <a:off x="843039" y="4554820"/>
            <a:ext cx="6343200" cy="276999"/>
          </a:xfrm>
          <a:prstGeom prst="rect">
            <a:avLst/>
          </a:prstGeom>
          <a:noFill/>
        </p:spPr>
        <p:txBody>
          <a:bodyPr wrap="square" rtlCol="0">
            <a:spAutoFit/>
          </a:bodyPr>
          <a:lstStyle/>
          <a:p>
            <a:pPr algn="just"/>
            <a:r>
              <a:rPr lang="en-US" sz="1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Sounds</a:t>
            </a:r>
          </a:p>
        </p:txBody>
      </p:sp>
      <p:pic>
        <p:nvPicPr>
          <p:cNvPr id="77" name="Graphic 76">
            <a:extLst>
              <a:ext uri="{FF2B5EF4-FFF2-40B4-BE49-F238E27FC236}">
                <a16:creationId xmlns:a16="http://schemas.microsoft.com/office/drawing/2014/main" id="{6D4717C4-895D-584C-A576-6E82DFB57A75}"/>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875131" y="6571576"/>
            <a:ext cx="673100" cy="673100"/>
          </a:xfrm>
          <a:prstGeom prst="rect">
            <a:avLst/>
          </a:prstGeom>
        </p:spPr>
      </p:pic>
      <p:pic>
        <p:nvPicPr>
          <p:cNvPr id="81" name="Graphic 80">
            <a:extLst>
              <a:ext uri="{FF2B5EF4-FFF2-40B4-BE49-F238E27FC236}">
                <a16:creationId xmlns:a16="http://schemas.microsoft.com/office/drawing/2014/main" id="{663AE4A4-609D-2848-9678-CF618E441234}"/>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1100016" y="6571525"/>
            <a:ext cx="673100" cy="673100"/>
          </a:xfrm>
          <a:prstGeom prst="rect">
            <a:avLst/>
          </a:prstGeom>
        </p:spPr>
      </p:pic>
      <p:pic>
        <p:nvPicPr>
          <p:cNvPr id="83" name="Graphic 82">
            <a:extLst>
              <a:ext uri="{FF2B5EF4-FFF2-40B4-BE49-F238E27FC236}">
                <a16:creationId xmlns:a16="http://schemas.microsoft.com/office/drawing/2014/main" id="{BB5E0E00-DEBF-AF42-A462-886CD80CE771}"/>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728937" y="7017880"/>
            <a:ext cx="673100" cy="673100"/>
          </a:xfrm>
          <a:prstGeom prst="rect">
            <a:avLst/>
          </a:prstGeom>
        </p:spPr>
      </p:pic>
      <p:pic>
        <p:nvPicPr>
          <p:cNvPr id="93" name="Graphic 92">
            <a:extLst>
              <a:ext uri="{FF2B5EF4-FFF2-40B4-BE49-F238E27FC236}">
                <a16:creationId xmlns:a16="http://schemas.microsoft.com/office/drawing/2014/main" id="{2F77C6C2-E9C8-9B45-815D-925454DFC273}"/>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973259" y="8289152"/>
            <a:ext cx="673100" cy="673100"/>
          </a:xfrm>
          <a:prstGeom prst="rect">
            <a:avLst/>
          </a:prstGeom>
        </p:spPr>
      </p:pic>
      <p:pic>
        <p:nvPicPr>
          <p:cNvPr id="95" name="Graphic 94">
            <a:extLst>
              <a:ext uri="{FF2B5EF4-FFF2-40B4-BE49-F238E27FC236}">
                <a16:creationId xmlns:a16="http://schemas.microsoft.com/office/drawing/2014/main" id="{52298512-FABB-8E4F-8764-02FDD95FBBA7}"/>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665910" y="8289984"/>
            <a:ext cx="673100" cy="673100"/>
          </a:xfrm>
          <a:prstGeom prst="rect">
            <a:avLst/>
          </a:prstGeom>
        </p:spPr>
      </p:pic>
      <p:pic>
        <p:nvPicPr>
          <p:cNvPr id="107" name="Graphic 106">
            <a:extLst>
              <a:ext uri="{FF2B5EF4-FFF2-40B4-BE49-F238E27FC236}">
                <a16:creationId xmlns:a16="http://schemas.microsoft.com/office/drawing/2014/main" id="{0EBDC6C6-08E3-BF4A-B2FC-2C0E6E84094B}"/>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680564" y="7937046"/>
            <a:ext cx="673100" cy="673100"/>
          </a:xfrm>
          <a:prstGeom prst="rect">
            <a:avLst/>
          </a:prstGeom>
        </p:spPr>
      </p:pic>
      <p:pic>
        <p:nvPicPr>
          <p:cNvPr id="111" name="Graphic 110">
            <a:extLst>
              <a:ext uri="{FF2B5EF4-FFF2-40B4-BE49-F238E27FC236}">
                <a16:creationId xmlns:a16="http://schemas.microsoft.com/office/drawing/2014/main" id="{7424CF75-6465-8A4B-ABB2-6200B36F2DE3}"/>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683547" y="6570039"/>
            <a:ext cx="673100" cy="673100"/>
          </a:xfrm>
          <a:prstGeom prst="rect">
            <a:avLst/>
          </a:prstGeom>
        </p:spPr>
      </p:pic>
      <p:pic>
        <p:nvPicPr>
          <p:cNvPr id="113" name="Graphic 112">
            <a:extLst>
              <a:ext uri="{FF2B5EF4-FFF2-40B4-BE49-F238E27FC236}">
                <a16:creationId xmlns:a16="http://schemas.microsoft.com/office/drawing/2014/main" id="{34278B64-4D3A-2F4A-AE99-722D70818FE9}"/>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914477" y="7427002"/>
            <a:ext cx="673100" cy="673100"/>
          </a:xfrm>
          <a:prstGeom prst="rect">
            <a:avLst/>
          </a:prstGeom>
        </p:spPr>
      </p:pic>
      <p:pic>
        <p:nvPicPr>
          <p:cNvPr id="115" name="Graphic 114">
            <a:extLst>
              <a:ext uri="{FF2B5EF4-FFF2-40B4-BE49-F238E27FC236}">
                <a16:creationId xmlns:a16="http://schemas.microsoft.com/office/drawing/2014/main" id="{2569D1C1-086D-8045-A5E8-4F160AA391C8}"/>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680564" y="7427002"/>
            <a:ext cx="673100" cy="673100"/>
          </a:xfrm>
          <a:prstGeom prst="rect">
            <a:avLst/>
          </a:prstGeom>
        </p:spPr>
      </p:pic>
      <p:pic>
        <p:nvPicPr>
          <p:cNvPr id="119" name="Graphic 118">
            <a:extLst>
              <a:ext uri="{FF2B5EF4-FFF2-40B4-BE49-F238E27FC236}">
                <a16:creationId xmlns:a16="http://schemas.microsoft.com/office/drawing/2014/main" id="{21F13F30-C4C9-E543-BFEE-5C0FF7B9DC79}"/>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683547" y="5538545"/>
            <a:ext cx="673100" cy="673100"/>
          </a:xfrm>
          <a:prstGeom prst="rect">
            <a:avLst/>
          </a:prstGeom>
        </p:spPr>
      </p:pic>
      <p:pic>
        <p:nvPicPr>
          <p:cNvPr id="121" name="Graphic 120">
            <a:extLst>
              <a:ext uri="{FF2B5EF4-FFF2-40B4-BE49-F238E27FC236}">
                <a16:creationId xmlns:a16="http://schemas.microsoft.com/office/drawing/2014/main" id="{F69AD901-6FC4-3644-82C6-3FF1FB8FEE48}"/>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160305" y="5532654"/>
            <a:ext cx="673100" cy="673100"/>
          </a:xfrm>
          <a:prstGeom prst="rect">
            <a:avLst/>
          </a:prstGeom>
        </p:spPr>
      </p:pic>
      <p:pic>
        <p:nvPicPr>
          <p:cNvPr id="123" name="Graphic 122">
            <a:extLst>
              <a:ext uri="{FF2B5EF4-FFF2-40B4-BE49-F238E27FC236}">
                <a16:creationId xmlns:a16="http://schemas.microsoft.com/office/drawing/2014/main" id="{90CBD621-EEBB-1643-A5CF-93FE9C52861E}"/>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691859" y="6048589"/>
            <a:ext cx="673100" cy="673100"/>
          </a:xfrm>
          <a:prstGeom prst="rect">
            <a:avLst/>
          </a:prstGeom>
        </p:spPr>
      </p:pic>
      <p:pic>
        <p:nvPicPr>
          <p:cNvPr id="125" name="Graphic 124">
            <a:extLst>
              <a:ext uri="{FF2B5EF4-FFF2-40B4-BE49-F238E27FC236}">
                <a16:creationId xmlns:a16="http://schemas.microsoft.com/office/drawing/2014/main" id="{73E4FB1E-CA7E-0147-A6D9-511CFAFF266F}"/>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916233" y="5533581"/>
            <a:ext cx="673100" cy="673100"/>
          </a:xfrm>
          <a:prstGeom prst="rect">
            <a:avLst/>
          </a:prstGeom>
        </p:spPr>
      </p:pic>
      <p:pic>
        <p:nvPicPr>
          <p:cNvPr id="129" name="Graphic 128">
            <a:extLst>
              <a:ext uri="{FF2B5EF4-FFF2-40B4-BE49-F238E27FC236}">
                <a16:creationId xmlns:a16="http://schemas.microsoft.com/office/drawing/2014/main" id="{DB610AF2-EB82-724E-A566-4CACDB1DEF3E}"/>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888379" y="4902473"/>
            <a:ext cx="673100" cy="673100"/>
          </a:xfrm>
          <a:prstGeom prst="rect">
            <a:avLst/>
          </a:prstGeom>
        </p:spPr>
      </p:pic>
      <p:pic>
        <p:nvPicPr>
          <p:cNvPr id="131" name="Graphic 130">
            <a:extLst>
              <a:ext uri="{FF2B5EF4-FFF2-40B4-BE49-F238E27FC236}">
                <a16:creationId xmlns:a16="http://schemas.microsoft.com/office/drawing/2014/main" id="{92000BE3-75C7-5B44-A7A8-A7A78D357A55}"/>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1110127" y="4905988"/>
            <a:ext cx="673100" cy="673100"/>
          </a:xfrm>
          <a:prstGeom prst="rect">
            <a:avLst/>
          </a:prstGeom>
        </p:spPr>
      </p:pic>
      <p:pic>
        <p:nvPicPr>
          <p:cNvPr id="133" name="Graphic 132">
            <a:extLst>
              <a:ext uri="{FF2B5EF4-FFF2-40B4-BE49-F238E27FC236}">
                <a16:creationId xmlns:a16="http://schemas.microsoft.com/office/drawing/2014/main" id="{C07A4A05-F697-4A46-A3C8-C06357638E05}"/>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700170" y="4948192"/>
            <a:ext cx="673100" cy="673100"/>
          </a:xfrm>
          <a:prstGeom prst="rect">
            <a:avLst/>
          </a:prstGeom>
        </p:spPr>
      </p:pic>
      <p:sp>
        <p:nvSpPr>
          <p:cNvPr id="135" name="Rectangle 134">
            <a:extLst>
              <a:ext uri="{FF2B5EF4-FFF2-40B4-BE49-F238E27FC236}">
                <a16:creationId xmlns:a16="http://schemas.microsoft.com/office/drawing/2014/main" id="{E8E159EB-5078-1E40-94DA-F285728BFCFE}"/>
              </a:ext>
            </a:extLst>
          </p:cNvPr>
          <p:cNvSpPr/>
          <p:nvPr/>
        </p:nvSpPr>
        <p:spPr>
          <a:xfrm>
            <a:off x="1773280" y="4932757"/>
            <a:ext cx="5134333" cy="646331"/>
          </a:xfrm>
          <a:prstGeom prst="rect">
            <a:avLst/>
          </a:prstGeom>
        </p:spPr>
        <p:txBody>
          <a:bodyPr wrap="square">
            <a:spAutoFit/>
          </a:bodyPr>
          <a:lstStyle/>
          <a:p>
            <a:pPr algn="just"/>
            <a:r>
              <a:rPr lang="en-US" sz="1200" dirty="0">
                <a:latin typeface="Helvetica Neue Light" panose="02000403000000020004" pitchFamily="2" charset="0"/>
                <a:ea typeface="Helvetica Neue Light" panose="02000403000000020004" pitchFamily="2" charset="0"/>
              </a:rPr>
              <a:t>with voice (at, above or below pitch) – can be played as the traditional </a:t>
            </a:r>
            <a:r>
              <a:rPr lang="en-US" sz="1200" dirty="0" err="1">
                <a:latin typeface="Helvetica Neue Light" panose="02000403000000020004" pitchFamily="2" charset="0"/>
                <a:ea typeface="Helvetica Neue Light" panose="02000403000000020004" pitchFamily="2" charset="0"/>
              </a:rPr>
              <a:t>blow+sing</a:t>
            </a:r>
            <a:r>
              <a:rPr lang="en-US" sz="1200" dirty="0">
                <a:latin typeface="Helvetica Neue Light" panose="02000403000000020004" pitchFamily="2" charset="0"/>
                <a:ea typeface="Helvetica Neue Light" panose="02000403000000020004" pitchFamily="2" charset="0"/>
              </a:rPr>
              <a:t> or as a more intense gesture (singing/shouting inside the flute) depending on dynamics and texture.</a:t>
            </a:r>
          </a:p>
        </p:txBody>
      </p:sp>
      <p:sp>
        <p:nvSpPr>
          <p:cNvPr id="136" name="Rectangle 135">
            <a:extLst>
              <a:ext uri="{FF2B5EF4-FFF2-40B4-BE49-F238E27FC236}">
                <a16:creationId xmlns:a16="http://schemas.microsoft.com/office/drawing/2014/main" id="{CA481064-D8A5-884D-BE2B-A601AC44908D}"/>
              </a:ext>
            </a:extLst>
          </p:cNvPr>
          <p:cNvSpPr/>
          <p:nvPr/>
        </p:nvSpPr>
        <p:spPr>
          <a:xfrm>
            <a:off x="1781547" y="5628625"/>
            <a:ext cx="5063319" cy="461665"/>
          </a:xfrm>
          <a:prstGeom prst="rect">
            <a:avLst/>
          </a:prstGeom>
        </p:spPr>
        <p:txBody>
          <a:bodyPr wrap="square">
            <a:spAutoFit/>
          </a:bodyPr>
          <a:lstStyle/>
          <a:p>
            <a:pPr algn="just"/>
            <a:r>
              <a:rPr lang="en-US" sz="1200" dirty="0">
                <a:latin typeface="Helvetica Neue Light" panose="02000403000000020004" pitchFamily="2" charset="0"/>
                <a:ea typeface="Helvetica Neue Light" panose="02000403000000020004" pitchFamily="2" charset="0"/>
              </a:rPr>
              <a:t>one-tone trill (one tone up or down), semitone trill down, semitone trill up; trills should be started only after establishing clearly the pitch center</a:t>
            </a:r>
          </a:p>
        </p:txBody>
      </p:sp>
      <p:sp>
        <p:nvSpPr>
          <p:cNvPr id="137" name="Rectangle 136">
            <a:extLst>
              <a:ext uri="{FF2B5EF4-FFF2-40B4-BE49-F238E27FC236}">
                <a16:creationId xmlns:a16="http://schemas.microsoft.com/office/drawing/2014/main" id="{CCB11411-3FA9-CD42-A81A-90712F629B39}"/>
              </a:ext>
            </a:extLst>
          </p:cNvPr>
          <p:cNvSpPr/>
          <p:nvPr/>
        </p:nvSpPr>
        <p:spPr>
          <a:xfrm>
            <a:off x="1773280" y="6168483"/>
            <a:ext cx="5079855" cy="461665"/>
          </a:xfrm>
          <a:prstGeom prst="rect">
            <a:avLst/>
          </a:prstGeom>
        </p:spPr>
        <p:txBody>
          <a:bodyPr wrap="square">
            <a:spAutoFit/>
          </a:bodyPr>
          <a:lstStyle/>
          <a:p>
            <a:pPr algn="just"/>
            <a:r>
              <a:rPr lang="en-US" sz="1200" dirty="0">
                <a:latin typeface="Helvetica Neue Light" panose="02000403000000020004" pitchFamily="2" charset="0"/>
                <a:ea typeface="Helvetica Neue Light" panose="02000403000000020004" pitchFamily="2" charset="0"/>
              </a:rPr>
              <a:t>“Sciarrino trill”: play a fast trill on D/D# with the right hand while fingering a note with the left hand</a:t>
            </a:r>
          </a:p>
        </p:txBody>
      </p:sp>
      <p:sp>
        <p:nvSpPr>
          <p:cNvPr id="138" name="Rectangle 137">
            <a:extLst>
              <a:ext uri="{FF2B5EF4-FFF2-40B4-BE49-F238E27FC236}">
                <a16:creationId xmlns:a16="http://schemas.microsoft.com/office/drawing/2014/main" id="{A87CF0C0-DA65-414B-8621-3BFF02FE04EF}"/>
              </a:ext>
            </a:extLst>
          </p:cNvPr>
          <p:cNvSpPr/>
          <p:nvPr/>
        </p:nvSpPr>
        <p:spPr>
          <a:xfrm>
            <a:off x="1773280" y="6797650"/>
            <a:ext cx="5079855" cy="276999"/>
          </a:xfrm>
          <a:prstGeom prst="rect">
            <a:avLst/>
          </a:prstGeom>
        </p:spPr>
        <p:txBody>
          <a:bodyPr wrap="square">
            <a:spAutoFit/>
          </a:bodyPr>
          <a:lstStyle/>
          <a:p>
            <a:pPr algn="just"/>
            <a:r>
              <a:rPr lang="en-US" sz="1200" dirty="0">
                <a:latin typeface="Helvetica Neue Light" panose="02000403000000020004" pitchFamily="2" charset="0"/>
                <a:ea typeface="Helvetica Neue Light" panose="02000403000000020004" pitchFamily="2" charset="0"/>
              </a:rPr>
              <a:t>single, double and triple tonguing</a:t>
            </a:r>
          </a:p>
        </p:txBody>
      </p:sp>
      <p:sp>
        <p:nvSpPr>
          <p:cNvPr id="139" name="Rectangle 138">
            <a:extLst>
              <a:ext uri="{FF2B5EF4-FFF2-40B4-BE49-F238E27FC236}">
                <a16:creationId xmlns:a16="http://schemas.microsoft.com/office/drawing/2014/main" id="{0FDDAF57-FEDB-DB49-AD1D-D5DAFA97AF56}"/>
              </a:ext>
            </a:extLst>
          </p:cNvPr>
          <p:cNvSpPr/>
          <p:nvPr/>
        </p:nvSpPr>
        <p:spPr>
          <a:xfrm>
            <a:off x="1773280" y="7282402"/>
            <a:ext cx="5020302" cy="276999"/>
          </a:xfrm>
          <a:prstGeom prst="rect">
            <a:avLst/>
          </a:prstGeom>
        </p:spPr>
        <p:txBody>
          <a:bodyPr wrap="square">
            <a:spAutoFit/>
          </a:bodyPr>
          <a:lstStyle/>
          <a:p>
            <a:pPr algn="just"/>
            <a:r>
              <a:rPr lang="en-US" sz="1200" dirty="0">
                <a:latin typeface="Helvetica Neue Light" panose="02000403000000020004" pitchFamily="2" charset="0"/>
                <a:ea typeface="Helvetica Neue Light" panose="02000403000000020004" pitchFamily="2" charset="0"/>
              </a:rPr>
              <a:t>fast pitch bending (exaggerated vibrato) or enharmonic trill</a:t>
            </a:r>
          </a:p>
        </p:txBody>
      </p:sp>
      <p:sp>
        <p:nvSpPr>
          <p:cNvPr id="140" name="Rectangle 139">
            <a:extLst>
              <a:ext uri="{FF2B5EF4-FFF2-40B4-BE49-F238E27FC236}">
                <a16:creationId xmlns:a16="http://schemas.microsoft.com/office/drawing/2014/main" id="{3D913C4B-CDFB-684E-B4D8-D0018C0E6513}"/>
              </a:ext>
            </a:extLst>
          </p:cNvPr>
          <p:cNvSpPr/>
          <p:nvPr/>
        </p:nvSpPr>
        <p:spPr>
          <a:xfrm>
            <a:off x="1773280" y="7649242"/>
            <a:ext cx="5020302" cy="276999"/>
          </a:xfrm>
          <a:prstGeom prst="rect">
            <a:avLst/>
          </a:prstGeom>
        </p:spPr>
        <p:txBody>
          <a:bodyPr wrap="square">
            <a:spAutoFit/>
          </a:bodyPr>
          <a:lstStyle/>
          <a:p>
            <a:pPr algn="just"/>
            <a:r>
              <a:rPr lang="en-US" sz="1200" dirty="0">
                <a:latin typeface="Helvetica Neue Light" panose="02000403000000020004" pitchFamily="2" charset="0"/>
                <a:ea typeface="Helvetica Neue Light" panose="02000403000000020004" pitchFamily="2" charset="0"/>
              </a:rPr>
              <a:t>regular and short accent</a:t>
            </a:r>
          </a:p>
        </p:txBody>
      </p:sp>
      <p:sp>
        <p:nvSpPr>
          <p:cNvPr id="141" name="Rectangle 140">
            <a:extLst>
              <a:ext uri="{FF2B5EF4-FFF2-40B4-BE49-F238E27FC236}">
                <a16:creationId xmlns:a16="http://schemas.microsoft.com/office/drawing/2014/main" id="{C455838F-7EAB-D244-9320-F9B6062502F2}"/>
              </a:ext>
            </a:extLst>
          </p:cNvPr>
          <p:cNvSpPr/>
          <p:nvPr/>
        </p:nvSpPr>
        <p:spPr>
          <a:xfrm>
            <a:off x="1773280" y="8066698"/>
            <a:ext cx="5079854" cy="276999"/>
          </a:xfrm>
          <a:prstGeom prst="rect">
            <a:avLst/>
          </a:prstGeom>
        </p:spPr>
        <p:txBody>
          <a:bodyPr wrap="square">
            <a:spAutoFit/>
          </a:bodyPr>
          <a:lstStyle/>
          <a:p>
            <a:pPr algn="just"/>
            <a:r>
              <a:rPr lang="en-US" sz="1200" dirty="0">
                <a:latin typeface="Helvetica Neue Light" panose="02000403000000020004" pitchFamily="2" charset="0"/>
                <a:ea typeface="Helvetica Neue Light" panose="02000403000000020004" pitchFamily="2" charset="0"/>
              </a:rPr>
              <a:t>regular sound (a dirty or breathy sound can be used as well)</a:t>
            </a:r>
          </a:p>
        </p:txBody>
      </p:sp>
      <p:sp>
        <p:nvSpPr>
          <p:cNvPr id="142" name="Rectangle 141">
            <a:extLst>
              <a:ext uri="{FF2B5EF4-FFF2-40B4-BE49-F238E27FC236}">
                <a16:creationId xmlns:a16="http://schemas.microsoft.com/office/drawing/2014/main" id="{7702E102-BE94-9445-9843-DE2591A0E013}"/>
              </a:ext>
            </a:extLst>
          </p:cNvPr>
          <p:cNvSpPr/>
          <p:nvPr/>
        </p:nvSpPr>
        <p:spPr>
          <a:xfrm>
            <a:off x="1773116" y="8487202"/>
            <a:ext cx="3886200" cy="276999"/>
          </a:xfrm>
          <a:prstGeom prst="rect">
            <a:avLst/>
          </a:prstGeom>
        </p:spPr>
        <p:txBody>
          <a:bodyPr>
            <a:spAutoFit/>
          </a:bodyPr>
          <a:lstStyle/>
          <a:p>
            <a:pPr algn="just"/>
            <a:r>
              <a:rPr lang="en-US" sz="1200" dirty="0">
                <a:latin typeface="Helvetica Neue Light" panose="02000403000000020004" pitchFamily="2" charset="0"/>
                <a:ea typeface="Helvetica Neue Light" panose="02000403000000020004" pitchFamily="2" charset="0"/>
              </a:rPr>
              <a:t>key slap (open and closed embouchure) – with air</a:t>
            </a:r>
          </a:p>
        </p:txBody>
      </p:sp>
    </p:spTree>
    <p:extLst>
      <p:ext uri="{BB962C8B-B14F-4D97-AF65-F5344CB8AC3E}">
        <p14:creationId xmlns:p14="http://schemas.microsoft.com/office/powerpoint/2010/main" val="2137221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D361859-C3B4-6D41-A354-891185BB50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8606" y="3918652"/>
            <a:ext cx="673100" cy="673100"/>
          </a:xfrm>
          <a:prstGeom prst="rect">
            <a:avLst/>
          </a:prstGeom>
        </p:spPr>
      </p:pic>
      <p:pic>
        <p:nvPicPr>
          <p:cNvPr id="3" name="Graphic 2">
            <a:extLst>
              <a:ext uri="{FF2B5EF4-FFF2-40B4-BE49-F238E27FC236}">
                <a16:creationId xmlns:a16="http://schemas.microsoft.com/office/drawing/2014/main" id="{5019D5CB-EFD4-E348-BDF4-DC3A4DB974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8202" y="2877862"/>
            <a:ext cx="673100" cy="673100"/>
          </a:xfrm>
          <a:prstGeom prst="rect">
            <a:avLst/>
          </a:prstGeom>
        </p:spPr>
      </p:pic>
      <p:pic>
        <p:nvPicPr>
          <p:cNvPr id="4" name="Graphic 3">
            <a:extLst>
              <a:ext uri="{FF2B5EF4-FFF2-40B4-BE49-F238E27FC236}">
                <a16:creationId xmlns:a16="http://schemas.microsoft.com/office/drawing/2014/main" id="{076F6801-9932-BB43-8E4B-77F4B316339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7342" y="2420727"/>
            <a:ext cx="673100" cy="673100"/>
          </a:xfrm>
          <a:prstGeom prst="rect">
            <a:avLst/>
          </a:prstGeom>
        </p:spPr>
      </p:pic>
      <p:pic>
        <p:nvPicPr>
          <p:cNvPr id="5" name="Graphic 4">
            <a:extLst>
              <a:ext uri="{FF2B5EF4-FFF2-40B4-BE49-F238E27FC236}">
                <a16:creationId xmlns:a16="http://schemas.microsoft.com/office/drawing/2014/main" id="{C9E2C9E8-B7B5-CE4F-B7DA-FF097E145A8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8202" y="3420510"/>
            <a:ext cx="673100" cy="673100"/>
          </a:xfrm>
          <a:prstGeom prst="rect">
            <a:avLst/>
          </a:prstGeom>
        </p:spPr>
      </p:pic>
      <p:pic>
        <p:nvPicPr>
          <p:cNvPr id="6" name="Graphic 5">
            <a:extLst>
              <a:ext uri="{FF2B5EF4-FFF2-40B4-BE49-F238E27FC236}">
                <a16:creationId xmlns:a16="http://schemas.microsoft.com/office/drawing/2014/main" id="{A98731E2-2805-F64A-A863-08D5763BC67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0971" y="4791882"/>
            <a:ext cx="673100" cy="673100"/>
          </a:xfrm>
          <a:prstGeom prst="rect">
            <a:avLst/>
          </a:prstGeom>
        </p:spPr>
      </p:pic>
      <p:pic>
        <p:nvPicPr>
          <p:cNvPr id="7" name="Graphic 6">
            <a:extLst>
              <a:ext uri="{FF2B5EF4-FFF2-40B4-BE49-F238E27FC236}">
                <a16:creationId xmlns:a16="http://schemas.microsoft.com/office/drawing/2014/main" id="{CB1A1CB7-3BDB-104F-A848-82EC24858D7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0971" y="1952632"/>
            <a:ext cx="673100" cy="673100"/>
          </a:xfrm>
          <a:prstGeom prst="rect">
            <a:avLst/>
          </a:prstGeom>
        </p:spPr>
      </p:pic>
      <p:pic>
        <p:nvPicPr>
          <p:cNvPr id="8" name="Graphic 7">
            <a:extLst>
              <a:ext uri="{FF2B5EF4-FFF2-40B4-BE49-F238E27FC236}">
                <a16:creationId xmlns:a16="http://schemas.microsoft.com/office/drawing/2014/main" id="{78BFF608-BD7A-1C4C-8D4D-67A6257A930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84280" y="1585436"/>
            <a:ext cx="673100" cy="673100"/>
          </a:xfrm>
          <a:prstGeom prst="rect">
            <a:avLst/>
          </a:prstGeom>
        </p:spPr>
      </p:pic>
      <p:pic>
        <p:nvPicPr>
          <p:cNvPr id="9" name="Graphic 8">
            <a:extLst>
              <a:ext uri="{FF2B5EF4-FFF2-40B4-BE49-F238E27FC236}">
                <a16:creationId xmlns:a16="http://schemas.microsoft.com/office/drawing/2014/main" id="{1D8826E1-852E-524C-80CD-58A1580C30F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84280" y="1210491"/>
            <a:ext cx="673100" cy="673100"/>
          </a:xfrm>
          <a:prstGeom prst="rect">
            <a:avLst/>
          </a:prstGeom>
        </p:spPr>
      </p:pic>
      <p:pic>
        <p:nvPicPr>
          <p:cNvPr id="10" name="Graphic 9">
            <a:extLst>
              <a:ext uri="{FF2B5EF4-FFF2-40B4-BE49-F238E27FC236}">
                <a16:creationId xmlns:a16="http://schemas.microsoft.com/office/drawing/2014/main" id="{3F5D20CB-5919-ED49-87F1-9D92D527E46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77152" y="4353699"/>
            <a:ext cx="673100" cy="673100"/>
          </a:xfrm>
          <a:prstGeom prst="rect">
            <a:avLst/>
          </a:prstGeom>
        </p:spPr>
      </p:pic>
      <p:pic>
        <p:nvPicPr>
          <p:cNvPr id="11" name="Graphic 10">
            <a:extLst>
              <a:ext uri="{FF2B5EF4-FFF2-40B4-BE49-F238E27FC236}">
                <a16:creationId xmlns:a16="http://schemas.microsoft.com/office/drawing/2014/main" id="{0B107C83-3394-FF48-BEAC-7FAF8306BBA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283242" y="5243510"/>
            <a:ext cx="673100" cy="673100"/>
          </a:xfrm>
          <a:prstGeom prst="rect">
            <a:avLst/>
          </a:prstGeom>
        </p:spPr>
      </p:pic>
      <p:pic>
        <p:nvPicPr>
          <p:cNvPr id="12" name="Graphic 11">
            <a:extLst>
              <a:ext uri="{FF2B5EF4-FFF2-40B4-BE49-F238E27FC236}">
                <a16:creationId xmlns:a16="http://schemas.microsoft.com/office/drawing/2014/main" id="{645FF498-B081-6D43-BFF3-A1AB115BF63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05204" y="5243510"/>
            <a:ext cx="673100" cy="673100"/>
          </a:xfrm>
          <a:prstGeom prst="rect">
            <a:avLst/>
          </a:prstGeom>
        </p:spPr>
      </p:pic>
      <p:pic>
        <p:nvPicPr>
          <p:cNvPr id="13" name="Graphic 12">
            <a:extLst>
              <a:ext uri="{FF2B5EF4-FFF2-40B4-BE49-F238E27FC236}">
                <a16:creationId xmlns:a16="http://schemas.microsoft.com/office/drawing/2014/main" id="{05535813-771E-2247-97D9-CBBF8B2221B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87342" y="5243510"/>
            <a:ext cx="673100" cy="673100"/>
          </a:xfrm>
          <a:prstGeom prst="rect">
            <a:avLst/>
          </a:prstGeom>
        </p:spPr>
      </p:pic>
      <p:pic>
        <p:nvPicPr>
          <p:cNvPr id="14" name="Graphic 13">
            <a:extLst>
              <a:ext uri="{FF2B5EF4-FFF2-40B4-BE49-F238E27FC236}">
                <a16:creationId xmlns:a16="http://schemas.microsoft.com/office/drawing/2014/main" id="{EDF18DCB-8131-0C4E-B2CE-0630C203F53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84280" y="853672"/>
            <a:ext cx="673100" cy="673100"/>
          </a:xfrm>
          <a:prstGeom prst="rect">
            <a:avLst/>
          </a:prstGeom>
        </p:spPr>
      </p:pic>
      <p:sp>
        <p:nvSpPr>
          <p:cNvPr id="15" name="Rectangle 14">
            <a:extLst>
              <a:ext uri="{FF2B5EF4-FFF2-40B4-BE49-F238E27FC236}">
                <a16:creationId xmlns:a16="http://schemas.microsoft.com/office/drawing/2014/main" id="{1CA80319-CCCD-164D-BF17-D78F5C414E41}"/>
              </a:ext>
            </a:extLst>
          </p:cNvPr>
          <p:cNvSpPr/>
          <p:nvPr/>
        </p:nvSpPr>
        <p:spPr>
          <a:xfrm>
            <a:off x="1830674" y="3656644"/>
            <a:ext cx="3886200" cy="276999"/>
          </a:xfrm>
          <a:prstGeom prst="rect">
            <a:avLst/>
          </a:prstGeom>
        </p:spPr>
        <p:txBody>
          <a:bodyPr>
            <a:spAutoFit/>
          </a:bodyPr>
          <a:lstStyle/>
          <a:p>
            <a:pPr algn="just"/>
            <a:r>
              <a:rPr lang="en-US" sz="1200" dirty="0">
                <a:latin typeface="Helvetica Neue Light" panose="02000403000000020004" pitchFamily="2" charset="0"/>
                <a:ea typeface="Helvetica Neue Light" panose="02000403000000020004" pitchFamily="2" charset="0"/>
              </a:rPr>
              <a:t>jet whistle</a:t>
            </a:r>
          </a:p>
        </p:txBody>
      </p:sp>
      <p:sp>
        <p:nvSpPr>
          <p:cNvPr id="16" name="Rectangle 15">
            <a:extLst>
              <a:ext uri="{FF2B5EF4-FFF2-40B4-BE49-F238E27FC236}">
                <a16:creationId xmlns:a16="http://schemas.microsoft.com/office/drawing/2014/main" id="{BB90D3A5-1F25-E741-97F1-8A050EE1FDD9}"/>
              </a:ext>
            </a:extLst>
          </p:cNvPr>
          <p:cNvSpPr/>
          <p:nvPr/>
        </p:nvSpPr>
        <p:spPr>
          <a:xfrm>
            <a:off x="1830674" y="1408541"/>
            <a:ext cx="3886200" cy="276999"/>
          </a:xfrm>
          <a:prstGeom prst="rect">
            <a:avLst/>
          </a:prstGeom>
        </p:spPr>
        <p:txBody>
          <a:bodyPr>
            <a:spAutoFit/>
          </a:bodyPr>
          <a:lstStyle/>
          <a:p>
            <a:pPr algn="just"/>
            <a:r>
              <a:rPr lang="en-US" sz="1200" dirty="0">
                <a:latin typeface="Helvetica Neue Light" panose="02000403000000020004" pitchFamily="2" charset="0"/>
                <a:ea typeface="Helvetica Neue Light" panose="02000403000000020004" pitchFamily="2" charset="0"/>
              </a:rPr>
              <a:t>natural harmonics</a:t>
            </a:r>
          </a:p>
        </p:txBody>
      </p:sp>
      <p:sp>
        <p:nvSpPr>
          <p:cNvPr id="17" name="Rectangle 16">
            <a:extLst>
              <a:ext uri="{FF2B5EF4-FFF2-40B4-BE49-F238E27FC236}">
                <a16:creationId xmlns:a16="http://schemas.microsoft.com/office/drawing/2014/main" id="{DECCBFB0-DA6D-FE41-AD09-9899190CF7CB}"/>
              </a:ext>
            </a:extLst>
          </p:cNvPr>
          <p:cNvSpPr/>
          <p:nvPr/>
        </p:nvSpPr>
        <p:spPr>
          <a:xfrm>
            <a:off x="1843498" y="1051722"/>
            <a:ext cx="974947" cy="276999"/>
          </a:xfrm>
          <a:prstGeom prst="rect">
            <a:avLst/>
          </a:prstGeom>
        </p:spPr>
        <p:txBody>
          <a:bodyPr wrap="none">
            <a:spAutoFit/>
          </a:bodyPr>
          <a:lstStyle/>
          <a:p>
            <a:pPr algn="just"/>
            <a:r>
              <a:rPr lang="en-US" sz="1200" dirty="0">
                <a:latin typeface="Helvetica Neue Light" panose="02000403000000020004" pitchFamily="2" charset="0"/>
                <a:ea typeface="Helvetica Neue Light" panose="02000403000000020004" pitchFamily="2" charset="0"/>
              </a:rPr>
              <a:t>whistle tone</a:t>
            </a:r>
          </a:p>
        </p:txBody>
      </p:sp>
      <p:sp>
        <p:nvSpPr>
          <p:cNvPr id="18" name="Rectangle 17">
            <a:extLst>
              <a:ext uri="{FF2B5EF4-FFF2-40B4-BE49-F238E27FC236}">
                <a16:creationId xmlns:a16="http://schemas.microsoft.com/office/drawing/2014/main" id="{F740C4EA-9BB1-4344-845A-97F1A09D8CF5}"/>
              </a:ext>
            </a:extLst>
          </p:cNvPr>
          <p:cNvSpPr/>
          <p:nvPr/>
        </p:nvSpPr>
        <p:spPr>
          <a:xfrm>
            <a:off x="1830674" y="5443250"/>
            <a:ext cx="3886200" cy="276999"/>
          </a:xfrm>
          <a:prstGeom prst="rect">
            <a:avLst/>
          </a:prstGeom>
        </p:spPr>
        <p:txBody>
          <a:bodyPr>
            <a:spAutoFit/>
          </a:bodyPr>
          <a:lstStyle/>
          <a:p>
            <a:pPr algn="just"/>
            <a:r>
              <a:rPr lang="en-US" sz="1200" dirty="0">
                <a:latin typeface="Helvetica Neue Light" panose="02000403000000020004" pitchFamily="2" charset="0"/>
                <a:ea typeface="Helvetica Neue Light" panose="02000403000000020004" pitchFamily="2" charset="0"/>
              </a:rPr>
              <a:t>short, medium and long pauses</a:t>
            </a:r>
          </a:p>
        </p:txBody>
      </p:sp>
      <p:sp>
        <p:nvSpPr>
          <p:cNvPr id="19" name="Rectangle 18">
            <a:extLst>
              <a:ext uri="{FF2B5EF4-FFF2-40B4-BE49-F238E27FC236}">
                <a16:creationId xmlns:a16="http://schemas.microsoft.com/office/drawing/2014/main" id="{E4EC885A-0CB3-7F44-B1CE-89BB33DC11E5}"/>
              </a:ext>
            </a:extLst>
          </p:cNvPr>
          <p:cNvSpPr/>
          <p:nvPr/>
        </p:nvSpPr>
        <p:spPr>
          <a:xfrm>
            <a:off x="1830674" y="1794131"/>
            <a:ext cx="3886200" cy="646331"/>
          </a:xfrm>
          <a:prstGeom prst="rect">
            <a:avLst/>
          </a:prstGeom>
        </p:spPr>
        <p:txBody>
          <a:bodyPr>
            <a:spAutoFit/>
          </a:bodyPr>
          <a:lstStyle/>
          <a:p>
            <a:pPr algn="just"/>
            <a:r>
              <a:rPr lang="en-US" sz="1200" dirty="0" err="1">
                <a:latin typeface="Helvetica Neue Light" panose="02000403000000020004" pitchFamily="2" charset="0"/>
                <a:ea typeface="Helvetica Neue Light" panose="02000403000000020004" pitchFamily="2" charset="0"/>
              </a:rPr>
              <a:t>multiphonics</a:t>
            </a:r>
            <a:r>
              <a:rPr lang="en-US" sz="1200" dirty="0">
                <a:latin typeface="Helvetica Neue Light" panose="02000403000000020004" pitchFamily="2" charset="0"/>
                <a:ea typeface="Helvetica Neue Light" panose="02000403000000020004" pitchFamily="2" charset="0"/>
              </a:rPr>
              <a:t> by harmonics overblow</a:t>
            </a:r>
          </a:p>
          <a:p>
            <a:pPr algn="just"/>
            <a:endParaRPr lang="en-US" sz="1200" dirty="0">
              <a:latin typeface="Helvetica Neue Light" panose="02000403000000020004" pitchFamily="2" charset="0"/>
              <a:ea typeface="Helvetica Neue Light" panose="02000403000000020004" pitchFamily="2" charset="0"/>
            </a:endParaRPr>
          </a:p>
          <a:p>
            <a:pPr algn="just"/>
            <a:r>
              <a:rPr lang="en-US" sz="1200" dirty="0" err="1">
                <a:latin typeface="Helvetica Neue Light" panose="02000403000000020004" pitchFamily="2" charset="0"/>
                <a:ea typeface="Helvetica Neue Light" panose="02000403000000020004" pitchFamily="2" charset="0"/>
              </a:rPr>
              <a:t>multiphonics</a:t>
            </a:r>
            <a:r>
              <a:rPr lang="en-US" sz="1200" dirty="0">
                <a:latin typeface="Helvetica Neue Light" panose="02000403000000020004" pitchFamily="2" charset="0"/>
                <a:ea typeface="Helvetica Neue Light" panose="02000403000000020004" pitchFamily="2" charset="0"/>
              </a:rPr>
              <a:t> by fingering</a:t>
            </a:r>
            <a:endParaRPr lang="en-US" sz="1200" dirty="0"/>
          </a:p>
        </p:txBody>
      </p:sp>
      <p:sp>
        <p:nvSpPr>
          <p:cNvPr id="20" name="Rectangle 19">
            <a:extLst>
              <a:ext uri="{FF2B5EF4-FFF2-40B4-BE49-F238E27FC236}">
                <a16:creationId xmlns:a16="http://schemas.microsoft.com/office/drawing/2014/main" id="{587751C7-D327-CF4B-B5C8-940C1E871EA2}"/>
              </a:ext>
            </a:extLst>
          </p:cNvPr>
          <p:cNvSpPr/>
          <p:nvPr/>
        </p:nvSpPr>
        <p:spPr>
          <a:xfrm>
            <a:off x="1830674" y="2610013"/>
            <a:ext cx="3886200" cy="276999"/>
          </a:xfrm>
          <a:prstGeom prst="rect">
            <a:avLst/>
          </a:prstGeom>
        </p:spPr>
        <p:txBody>
          <a:bodyPr>
            <a:spAutoFit/>
          </a:bodyPr>
          <a:lstStyle/>
          <a:p>
            <a:pPr algn="just"/>
            <a:r>
              <a:rPr lang="en-US" sz="1200" dirty="0">
                <a:latin typeface="Helvetica Neue Light" panose="02000403000000020004" pitchFamily="2" charset="0"/>
                <a:ea typeface="Helvetica Neue Light" panose="02000403000000020004" pitchFamily="2" charset="0"/>
              </a:rPr>
              <a:t>flutter tongue</a:t>
            </a:r>
          </a:p>
        </p:txBody>
      </p:sp>
      <p:sp>
        <p:nvSpPr>
          <p:cNvPr id="21" name="Rectangle 20">
            <a:extLst>
              <a:ext uri="{FF2B5EF4-FFF2-40B4-BE49-F238E27FC236}">
                <a16:creationId xmlns:a16="http://schemas.microsoft.com/office/drawing/2014/main" id="{DA0F72F0-FEA3-1E43-9E01-6B91EAE29B96}"/>
              </a:ext>
            </a:extLst>
          </p:cNvPr>
          <p:cNvSpPr/>
          <p:nvPr/>
        </p:nvSpPr>
        <p:spPr>
          <a:xfrm>
            <a:off x="1830674" y="3085938"/>
            <a:ext cx="3886200" cy="276999"/>
          </a:xfrm>
          <a:prstGeom prst="rect">
            <a:avLst/>
          </a:prstGeom>
        </p:spPr>
        <p:txBody>
          <a:bodyPr>
            <a:spAutoFit/>
          </a:bodyPr>
          <a:lstStyle/>
          <a:p>
            <a:pPr algn="just"/>
            <a:r>
              <a:rPr lang="en-US" sz="1200" dirty="0">
                <a:latin typeface="Helvetica Neue Light" panose="02000403000000020004" pitchFamily="2" charset="0"/>
                <a:ea typeface="Helvetica Neue Light" panose="02000403000000020004" pitchFamily="2" charset="0"/>
              </a:rPr>
              <a:t>fast runs (bursts of grace notes of arbitrary length)</a:t>
            </a:r>
          </a:p>
        </p:txBody>
      </p:sp>
      <p:sp>
        <p:nvSpPr>
          <p:cNvPr id="22" name="Rectangle 21">
            <a:extLst>
              <a:ext uri="{FF2B5EF4-FFF2-40B4-BE49-F238E27FC236}">
                <a16:creationId xmlns:a16="http://schemas.microsoft.com/office/drawing/2014/main" id="{3C3639D2-2C0B-EE42-854E-5F0F82DD53EE}"/>
              </a:ext>
            </a:extLst>
          </p:cNvPr>
          <p:cNvSpPr/>
          <p:nvPr/>
        </p:nvSpPr>
        <p:spPr>
          <a:xfrm>
            <a:off x="1830674" y="4024369"/>
            <a:ext cx="4450205" cy="461665"/>
          </a:xfrm>
          <a:prstGeom prst="rect">
            <a:avLst/>
          </a:prstGeom>
        </p:spPr>
        <p:txBody>
          <a:bodyPr wrap="square">
            <a:spAutoFit/>
          </a:bodyPr>
          <a:lstStyle/>
          <a:p>
            <a:pPr algn="just"/>
            <a:r>
              <a:rPr lang="en-US" sz="1200" dirty="0">
                <a:latin typeface="Helvetica Neue Light" panose="02000403000000020004" pitchFamily="2" charset="0"/>
                <a:ea typeface="Helvetica Neue Light" panose="02000403000000020004" pitchFamily="2" charset="0"/>
              </a:rPr>
              <a:t>air or noisy sound with mouth into (mouthpiece) or onto the flute (body)</a:t>
            </a:r>
          </a:p>
        </p:txBody>
      </p:sp>
      <p:sp>
        <p:nvSpPr>
          <p:cNvPr id="23" name="Rectangle 22">
            <a:extLst>
              <a:ext uri="{FF2B5EF4-FFF2-40B4-BE49-F238E27FC236}">
                <a16:creationId xmlns:a16="http://schemas.microsoft.com/office/drawing/2014/main" id="{D126EC87-70B1-2A4F-8B78-47247FCC30BC}"/>
              </a:ext>
            </a:extLst>
          </p:cNvPr>
          <p:cNvSpPr/>
          <p:nvPr/>
        </p:nvSpPr>
        <p:spPr>
          <a:xfrm>
            <a:off x="1830674" y="4959628"/>
            <a:ext cx="3886200" cy="276999"/>
          </a:xfrm>
          <a:prstGeom prst="rect">
            <a:avLst/>
          </a:prstGeom>
        </p:spPr>
        <p:txBody>
          <a:bodyPr>
            <a:spAutoFit/>
          </a:bodyPr>
          <a:lstStyle/>
          <a:p>
            <a:pPr algn="just"/>
            <a:r>
              <a:rPr lang="en-US" sz="1200" dirty="0">
                <a:latin typeface="Helvetica Neue Light" panose="02000403000000020004" pitchFamily="2" charset="0"/>
                <a:ea typeface="Helvetica Neue Light" panose="02000403000000020004" pitchFamily="2" charset="0"/>
              </a:rPr>
              <a:t>key click (no air)</a:t>
            </a:r>
          </a:p>
        </p:txBody>
      </p:sp>
      <p:sp>
        <p:nvSpPr>
          <p:cNvPr id="24" name="Rectangle 23">
            <a:extLst>
              <a:ext uri="{FF2B5EF4-FFF2-40B4-BE49-F238E27FC236}">
                <a16:creationId xmlns:a16="http://schemas.microsoft.com/office/drawing/2014/main" id="{3B45A2EB-11B5-704B-9536-A5701A3F61E8}"/>
              </a:ext>
            </a:extLst>
          </p:cNvPr>
          <p:cNvSpPr/>
          <p:nvPr/>
        </p:nvSpPr>
        <p:spPr>
          <a:xfrm>
            <a:off x="1830674" y="4551749"/>
            <a:ext cx="3886200" cy="276999"/>
          </a:xfrm>
          <a:prstGeom prst="rect">
            <a:avLst/>
          </a:prstGeom>
        </p:spPr>
        <p:txBody>
          <a:bodyPr>
            <a:spAutoFit/>
          </a:bodyPr>
          <a:lstStyle/>
          <a:p>
            <a:pPr algn="just"/>
            <a:r>
              <a:rPr lang="en-US" sz="1200" dirty="0">
                <a:latin typeface="Helvetica Neue Light" panose="02000403000000020004" pitchFamily="2" charset="0"/>
                <a:ea typeface="Helvetica Neue Light" panose="02000403000000020004" pitchFamily="2" charset="0"/>
              </a:rPr>
              <a:t>tongue pizzicato</a:t>
            </a:r>
          </a:p>
        </p:txBody>
      </p:sp>
      <p:sp>
        <p:nvSpPr>
          <p:cNvPr id="25" name="Rectangle 24">
            <a:extLst>
              <a:ext uri="{FF2B5EF4-FFF2-40B4-BE49-F238E27FC236}">
                <a16:creationId xmlns:a16="http://schemas.microsoft.com/office/drawing/2014/main" id="{D2E78694-4F9B-0543-B64A-CD0305F89BEE}"/>
              </a:ext>
            </a:extLst>
          </p:cNvPr>
          <p:cNvSpPr/>
          <p:nvPr/>
        </p:nvSpPr>
        <p:spPr>
          <a:xfrm>
            <a:off x="901703" y="6012670"/>
            <a:ext cx="5968994" cy="3277820"/>
          </a:xfrm>
          <a:prstGeom prst="rect">
            <a:avLst/>
          </a:prstGeom>
        </p:spPr>
        <p:txBody>
          <a:bodyPr wrap="square">
            <a:spAutoFit/>
          </a:bodyPr>
          <a:lstStyle/>
          <a:p>
            <a:pPr algn="just">
              <a:spcAft>
                <a:spcPts val="600"/>
              </a:spcAft>
            </a:pPr>
            <a:r>
              <a:rPr lang="en-US" sz="1200" dirty="0">
                <a:latin typeface="Helvetica Neue Light" panose="02000403000000020004" pitchFamily="2" charset="0"/>
                <a:ea typeface="Helvetica Neue Light" panose="02000403000000020004" pitchFamily="2" charset="0"/>
              </a:rPr>
              <a:t>The score is dynamically generated for each performance by running the python code Cosmic-</a:t>
            </a:r>
            <a:r>
              <a:rPr lang="en-US" sz="1200" dirty="0" err="1">
                <a:latin typeface="Helvetica Neue Light" panose="02000403000000020004" pitchFamily="2" charset="0"/>
                <a:ea typeface="Helvetica Neue Light" panose="02000403000000020004" pitchFamily="2" charset="0"/>
              </a:rPr>
              <a:t>SCORE.py</a:t>
            </a:r>
            <a:r>
              <a:rPr lang="en-US" sz="1200" dirty="0">
                <a:latin typeface="Helvetica Neue Light" panose="02000403000000020004" pitchFamily="2" charset="0"/>
                <a:ea typeface="Helvetica Neue Light" panose="02000403000000020004" pitchFamily="2" charset="0"/>
              </a:rPr>
              <a:t>. The code generates multiple graphs (one for each section) in a randomized fashion, so no two scores (and hence performance directions) will ever be the same. The final score sections consist of a graph in single vector graphics format that can be opened in a web browser or imported in any word processor program (Word, PowerPoint, etc.) or SVG image processor (Illustrator, </a:t>
            </a:r>
            <a:r>
              <a:rPr lang="en-US" sz="1200" dirty="0" err="1">
                <a:latin typeface="Helvetica Neue Light" panose="02000403000000020004" pitchFamily="2" charset="0"/>
                <a:ea typeface="Helvetica Neue Light" panose="02000403000000020004" pitchFamily="2" charset="0"/>
              </a:rPr>
              <a:t>InkScape</a:t>
            </a:r>
            <a:r>
              <a:rPr lang="en-US" sz="1200" dirty="0">
                <a:latin typeface="Helvetica Neue Light" panose="02000403000000020004" pitchFamily="2" charset="0"/>
                <a:ea typeface="Helvetica Neue Light" panose="02000403000000020004" pitchFamily="2" charset="0"/>
              </a:rPr>
              <a:t>). It is made of an ensemble of boxes (nodes) connected by directional paths. Each node contains a gesture element as described above. The paths provide choices on the direction the performer can follow in the execution of the piece. </a:t>
            </a:r>
          </a:p>
          <a:p>
            <a:pPr algn="just">
              <a:spcAft>
                <a:spcPts val="600"/>
              </a:spcAft>
            </a:pPr>
            <a:r>
              <a:rPr lang="en-US" sz="1200" dirty="0">
                <a:latin typeface="Helvetica Neue Light" panose="02000403000000020004" pitchFamily="2" charset="0"/>
                <a:ea typeface="Helvetica Neue Light" panose="02000403000000020004" pitchFamily="2" charset="0"/>
              </a:rPr>
              <a:t>Alternatively, the score can be also produced in form of tablature, to facilitate the reading of the sequences. Both versions are appropriate for the performance, and although different, they offer the same expressive freedom. The choice should be made by the performer on what version to use.</a:t>
            </a:r>
          </a:p>
          <a:p>
            <a:pPr algn="just">
              <a:spcAft>
                <a:spcPts val="600"/>
              </a:spcAft>
            </a:pPr>
            <a:r>
              <a:rPr lang="en-US" sz="1200" dirty="0">
                <a:latin typeface="Helvetica Neue Light" panose="02000403000000020004" pitchFamily="2" charset="0"/>
                <a:ea typeface="Helvetica Neue Light" panose="02000403000000020004" pitchFamily="2" charset="0"/>
              </a:rPr>
              <a:t>In the following I present the scores obtained with a seed for random number generators equal to 21521</a:t>
            </a:r>
          </a:p>
          <a:p>
            <a:pPr algn="just">
              <a:spcAft>
                <a:spcPts val="600"/>
              </a:spcAft>
            </a:pPr>
            <a:r>
              <a:rPr lang="en-US" sz="1200" dirty="0">
                <a:latin typeface="Helvetica Neue Light" panose="02000403000000020004" pitchFamily="2" charset="0"/>
                <a:ea typeface="Helvetica Neue Light" panose="02000403000000020004" pitchFamily="2" charset="0"/>
              </a:rPr>
              <a:t>Finally, flute(s) must be amplified to enhance both acoustic and mechanics sounds.</a:t>
            </a:r>
          </a:p>
        </p:txBody>
      </p:sp>
    </p:spTree>
    <p:extLst>
      <p:ext uri="{BB962C8B-B14F-4D97-AF65-F5344CB8AC3E}">
        <p14:creationId xmlns:p14="http://schemas.microsoft.com/office/powerpoint/2010/main" val="2054948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DDC9E55-9F83-7C4A-B372-9E480C9BB46E}"/>
              </a:ext>
            </a:extLst>
          </p:cNvPr>
          <p:cNvSpPr/>
          <p:nvPr/>
        </p:nvSpPr>
        <p:spPr>
          <a:xfrm>
            <a:off x="1943100" y="4290536"/>
            <a:ext cx="3886200" cy="1200329"/>
          </a:xfrm>
          <a:prstGeom prst="rect">
            <a:avLst/>
          </a:prstGeom>
        </p:spPr>
        <p:txBody>
          <a:bodyPr>
            <a:spAutoFit/>
          </a:bodyPr>
          <a:lstStyle/>
          <a:p>
            <a:pPr algn="ctr"/>
            <a:r>
              <a:rPr lang="en-US" sz="36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Graph score</a:t>
            </a:r>
          </a:p>
          <a:p>
            <a:pPr algn="ctr"/>
            <a:endParaRPr lang="en-US" dirty="0">
              <a:latin typeface="Helvetica Neue Light" panose="02000403000000020004" pitchFamily="2" charset="0"/>
              <a:ea typeface="Helvetica Neue Light" panose="02000403000000020004" pitchFamily="2" charset="0"/>
            </a:endParaRPr>
          </a:p>
          <a:p>
            <a:pPr algn="ctr"/>
            <a:r>
              <a:rPr lang="en-US" dirty="0">
                <a:latin typeface="Helvetica Neue Light" panose="02000403000000020004" pitchFamily="2" charset="0"/>
                <a:ea typeface="Helvetica Neue Light" panose="02000403000000020004" pitchFamily="2" charset="0"/>
              </a:rPr>
              <a:t>Seed = 21521</a:t>
            </a:r>
          </a:p>
        </p:txBody>
      </p:sp>
    </p:spTree>
    <p:extLst>
      <p:ext uri="{BB962C8B-B14F-4D97-AF65-F5344CB8AC3E}">
        <p14:creationId xmlns:p14="http://schemas.microsoft.com/office/powerpoint/2010/main" val="21008774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1D774D9-CF9E-0447-A572-61E927C64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3238500" y="4381500"/>
            <a:ext cx="1295400" cy="1295400"/>
          </a:xfrm>
          <a:prstGeom prst="rect">
            <a:avLst/>
          </a:prstGeom>
        </p:spPr>
      </p:pic>
      <p:sp>
        <p:nvSpPr>
          <p:cNvPr id="5" name="TextBox 4">
            <a:extLst>
              <a:ext uri="{FF2B5EF4-FFF2-40B4-BE49-F238E27FC236}">
                <a16:creationId xmlns:a16="http://schemas.microsoft.com/office/drawing/2014/main" id="{86034787-44D5-A04C-8214-EB57D44744D5}"/>
              </a:ext>
            </a:extLst>
          </p:cNvPr>
          <p:cNvSpPr txBox="1"/>
          <p:nvPr/>
        </p:nvSpPr>
        <p:spPr>
          <a:xfrm rot="-5400000">
            <a:off x="6273385" y="110177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spTree>
    <p:extLst>
      <p:ext uri="{BB962C8B-B14F-4D97-AF65-F5344CB8AC3E}">
        <p14:creationId xmlns:p14="http://schemas.microsoft.com/office/powerpoint/2010/main" val="192520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034787-44D5-A04C-8214-EB57D44744D5}"/>
              </a:ext>
            </a:extLst>
          </p:cNvPr>
          <p:cNvSpPr txBox="1"/>
          <p:nvPr/>
        </p:nvSpPr>
        <p:spPr>
          <a:xfrm rot="-5400000">
            <a:off x="6273385" y="110177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7" name="Graphic 6">
            <a:extLst>
              <a:ext uri="{FF2B5EF4-FFF2-40B4-BE49-F238E27FC236}">
                <a16:creationId xmlns:a16="http://schemas.microsoft.com/office/drawing/2014/main" id="{30250803-921C-1040-AE55-DFED5C250CB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915894" y="3071757"/>
            <a:ext cx="5940612" cy="3914886"/>
          </a:xfrm>
          <a:prstGeom prst="rect">
            <a:avLst/>
          </a:prstGeom>
        </p:spPr>
      </p:pic>
    </p:spTree>
    <p:extLst>
      <p:ext uri="{BB962C8B-B14F-4D97-AF65-F5344CB8AC3E}">
        <p14:creationId xmlns:p14="http://schemas.microsoft.com/office/powerpoint/2010/main" val="301256612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4263</TotalTime>
  <Words>2161</Words>
  <Application>Microsoft Macintosh PowerPoint</Application>
  <PresentationFormat>Custom</PresentationFormat>
  <Paragraphs>159</Paragraphs>
  <Slides>36</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Calibri Light</vt:lpstr>
      <vt:lpstr>Helvetica Neue Condensed</vt:lpstr>
      <vt:lpstr>Helvetica Neue Light</vt:lpstr>
      <vt:lpstr>Helvetica Neue Light</vt:lpstr>
      <vt:lpstr>Helvetica Neue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Buongiorno Nardelli, Marco</dc:creator>
  <cp:lastModifiedBy>Buongiorno Nardelli, Marco</cp:lastModifiedBy>
  <cp:revision>71</cp:revision>
  <cp:lastPrinted>2021-02-16T23:20:35Z</cp:lastPrinted>
  <dcterms:created xsi:type="dcterms:W3CDTF">2021-01-10T23:21:42Z</dcterms:created>
  <dcterms:modified xsi:type="dcterms:W3CDTF">2021-02-17T01:03:51Z</dcterms:modified>
</cp:coreProperties>
</file>